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22"/>
    <p:restoredTop sz="85152"/>
  </p:normalViewPr>
  <p:slideViewPr>
    <p:cSldViewPr snapToGrid="0" snapToObjects="1">
      <p:cViewPr varScale="1">
        <p:scale>
          <a:sx n="106" d="100"/>
          <a:sy n="106" d="100"/>
        </p:scale>
        <p:origin x="1304" y="1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diagrams/_rels/data2.xml.rels><?xml version="1.0" encoding="UTF-8" standalone="yes"?>
<Relationships xmlns="http://schemas.openxmlformats.org/package/2006/relationships"><Relationship Id="rId1" Type="http://schemas.openxmlformats.org/officeDocument/2006/relationships/hyperlink" Target="https://api.spacexdata.com/v4/launches/past" TargetMode="External"/></Relationships>
</file>

<file path=ppt/diagrams/_rels/drawing2.xml.rels><?xml version="1.0" encoding="UTF-8" standalone="yes"?>
<Relationships xmlns="http://schemas.openxmlformats.org/package/2006/relationships"><Relationship Id="rId1" Type="http://schemas.openxmlformats.org/officeDocument/2006/relationships/hyperlink" Target="https://api.spacexdata.com/v4/launches/past"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93898D-F1E0-984A-B59C-6197C3DB9E9C}"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US"/>
        </a:p>
      </dgm:t>
    </dgm:pt>
    <dgm:pt modelId="{B5C38A19-061B-FA47-B321-14738A184DCA}">
      <dgm:prSet/>
      <dgm:spPr/>
      <dgm:t>
        <a:bodyPr/>
        <a:lstStyle/>
        <a:p>
          <a:r>
            <a:rPr lang="en-US" b="1" dirty="0"/>
            <a:t>Step 1:</a:t>
          </a:r>
          <a:r>
            <a:rPr lang="en-US" dirty="0"/>
            <a:t> Gathered structured data from the SpaceX API</a:t>
          </a:r>
        </a:p>
        <a:p>
          <a:r>
            <a:rPr lang="en-US" dirty="0"/>
            <a:t> 📥</a:t>
          </a:r>
        </a:p>
      </dgm:t>
    </dgm:pt>
    <dgm:pt modelId="{A0D16ABC-F168-1F48-B502-7653D453B701}" type="parTrans" cxnId="{72215D7A-15D2-D843-BDF9-CF17295B02A2}">
      <dgm:prSet/>
      <dgm:spPr/>
      <dgm:t>
        <a:bodyPr/>
        <a:lstStyle/>
        <a:p>
          <a:endParaRPr lang="en-US"/>
        </a:p>
      </dgm:t>
    </dgm:pt>
    <dgm:pt modelId="{B9ACBD16-9BBE-B04F-80C2-06CF4621BCC4}" type="sibTrans" cxnId="{72215D7A-15D2-D843-BDF9-CF17295B02A2}">
      <dgm:prSet/>
      <dgm:spPr/>
      <dgm:t>
        <a:bodyPr/>
        <a:lstStyle/>
        <a:p>
          <a:endParaRPr lang="en-US"/>
        </a:p>
      </dgm:t>
    </dgm:pt>
    <dgm:pt modelId="{D2C637B9-D1E8-CD42-ADAB-D371172BA90D}">
      <dgm:prSet/>
      <dgm:spPr/>
      <dgm:t>
        <a:bodyPr/>
        <a:lstStyle/>
        <a:p>
          <a:r>
            <a:rPr lang="en-US" b="1" dirty="0"/>
            <a:t>Step 2:</a:t>
          </a:r>
          <a:r>
            <a:rPr lang="en-US" dirty="0"/>
            <a:t> Used </a:t>
          </a:r>
          <a:r>
            <a:rPr lang="en-US" dirty="0" err="1"/>
            <a:t>BeautifulSoup</a:t>
          </a:r>
          <a:r>
            <a:rPr lang="en-US" dirty="0"/>
            <a:t> to scrape supplementary launch information from Wikipedia</a:t>
          </a:r>
        </a:p>
        <a:p>
          <a:r>
            <a:rPr lang="en-US" dirty="0"/>
            <a:t>🌐 </a:t>
          </a:r>
        </a:p>
      </dgm:t>
    </dgm:pt>
    <dgm:pt modelId="{300D57BF-7BDA-734B-B3D4-A29AFBF54E16}" type="parTrans" cxnId="{245D4156-5F58-3741-820F-DF83B1349386}">
      <dgm:prSet/>
      <dgm:spPr/>
      <dgm:t>
        <a:bodyPr/>
        <a:lstStyle/>
        <a:p>
          <a:endParaRPr lang="en-US"/>
        </a:p>
      </dgm:t>
    </dgm:pt>
    <dgm:pt modelId="{47CF05AD-47FB-9F4C-A844-2E05E66CAB76}" type="sibTrans" cxnId="{245D4156-5F58-3741-820F-DF83B1349386}">
      <dgm:prSet/>
      <dgm:spPr/>
      <dgm:t>
        <a:bodyPr/>
        <a:lstStyle/>
        <a:p>
          <a:endParaRPr lang="en-US"/>
        </a:p>
      </dgm:t>
    </dgm:pt>
    <dgm:pt modelId="{EB6C44A8-EF01-014F-8A6A-51FA8F7EC01C}">
      <dgm:prSet/>
      <dgm:spPr/>
      <dgm:t>
        <a:bodyPr/>
        <a:lstStyle/>
        <a:p>
          <a:r>
            <a:rPr lang="en-US" b="1" dirty="0"/>
            <a:t>Step 3:</a:t>
          </a:r>
          <a:r>
            <a:rPr lang="en-US" dirty="0"/>
            <a:t> Cleaned and merged the datasets into a unified </a:t>
          </a:r>
          <a:r>
            <a:rPr lang="en-US" dirty="0" err="1"/>
            <a:t>dataframe</a:t>
          </a:r>
          <a:r>
            <a:rPr lang="en-US" dirty="0"/>
            <a:t> for analysis. </a:t>
          </a:r>
        </a:p>
        <a:p>
          <a:r>
            <a:rPr lang="en-US" dirty="0"/>
            <a:t>🛠️ </a:t>
          </a:r>
        </a:p>
      </dgm:t>
    </dgm:pt>
    <dgm:pt modelId="{8936C431-2EC2-CA49-A36E-2F70FA27B56C}" type="parTrans" cxnId="{D7FC5C62-A569-034F-B413-A436124C12D1}">
      <dgm:prSet/>
      <dgm:spPr/>
      <dgm:t>
        <a:bodyPr/>
        <a:lstStyle/>
        <a:p>
          <a:endParaRPr lang="en-US"/>
        </a:p>
      </dgm:t>
    </dgm:pt>
    <dgm:pt modelId="{F836D2E7-24CB-994E-99F2-E0126BDFF98B}" type="sibTrans" cxnId="{D7FC5C62-A569-034F-B413-A436124C12D1}">
      <dgm:prSet/>
      <dgm:spPr/>
      <dgm:t>
        <a:bodyPr/>
        <a:lstStyle/>
        <a:p>
          <a:endParaRPr lang="en-US"/>
        </a:p>
      </dgm:t>
    </dgm:pt>
    <dgm:pt modelId="{24C814A0-2ACD-8A40-8F14-1F0494CB24C2}" type="pres">
      <dgm:prSet presAssocID="{0393898D-F1E0-984A-B59C-6197C3DB9E9C}" presName="linear" presStyleCnt="0">
        <dgm:presLayoutVars>
          <dgm:animLvl val="lvl"/>
          <dgm:resizeHandles val="exact"/>
        </dgm:presLayoutVars>
      </dgm:prSet>
      <dgm:spPr/>
    </dgm:pt>
    <dgm:pt modelId="{2AF22A46-6650-8B4B-ADCB-A58009F176E5}" type="pres">
      <dgm:prSet presAssocID="{B5C38A19-061B-FA47-B321-14738A184DCA}" presName="parentText" presStyleLbl="node1" presStyleIdx="0" presStyleCnt="3">
        <dgm:presLayoutVars>
          <dgm:chMax val="0"/>
          <dgm:bulletEnabled val="1"/>
        </dgm:presLayoutVars>
      </dgm:prSet>
      <dgm:spPr/>
    </dgm:pt>
    <dgm:pt modelId="{AA493F61-F8C1-174D-ABE4-DE811B99DB41}" type="pres">
      <dgm:prSet presAssocID="{B9ACBD16-9BBE-B04F-80C2-06CF4621BCC4}" presName="spacer" presStyleCnt="0"/>
      <dgm:spPr/>
    </dgm:pt>
    <dgm:pt modelId="{27E49F4D-7974-8645-AA4E-DCE67A6F3734}" type="pres">
      <dgm:prSet presAssocID="{D2C637B9-D1E8-CD42-ADAB-D371172BA90D}" presName="parentText" presStyleLbl="node1" presStyleIdx="1" presStyleCnt="3">
        <dgm:presLayoutVars>
          <dgm:chMax val="0"/>
          <dgm:bulletEnabled val="1"/>
        </dgm:presLayoutVars>
      </dgm:prSet>
      <dgm:spPr/>
    </dgm:pt>
    <dgm:pt modelId="{A04695E8-CD8D-A444-84EE-AD2110EE47E8}" type="pres">
      <dgm:prSet presAssocID="{47CF05AD-47FB-9F4C-A844-2E05E66CAB76}" presName="spacer" presStyleCnt="0"/>
      <dgm:spPr/>
    </dgm:pt>
    <dgm:pt modelId="{72646107-AED9-354B-AF28-1A9F1D479ED5}" type="pres">
      <dgm:prSet presAssocID="{EB6C44A8-EF01-014F-8A6A-51FA8F7EC01C}" presName="parentText" presStyleLbl="node1" presStyleIdx="2" presStyleCnt="3">
        <dgm:presLayoutVars>
          <dgm:chMax val="0"/>
          <dgm:bulletEnabled val="1"/>
        </dgm:presLayoutVars>
      </dgm:prSet>
      <dgm:spPr/>
    </dgm:pt>
  </dgm:ptLst>
  <dgm:cxnLst>
    <dgm:cxn modelId="{10547706-47FE-5846-8DF2-51FC0402B152}" type="presOf" srcId="{0393898D-F1E0-984A-B59C-6197C3DB9E9C}" destId="{24C814A0-2ACD-8A40-8F14-1F0494CB24C2}" srcOrd="0" destOrd="0" presId="urn:microsoft.com/office/officeart/2005/8/layout/vList2"/>
    <dgm:cxn modelId="{640AF92D-A2FD-F442-8B31-6C34C1C9B933}" type="presOf" srcId="{B5C38A19-061B-FA47-B321-14738A184DCA}" destId="{2AF22A46-6650-8B4B-ADCB-A58009F176E5}" srcOrd="0" destOrd="0" presId="urn:microsoft.com/office/officeart/2005/8/layout/vList2"/>
    <dgm:cxn modelId="{245D4156-5F58-3741-820F-DF83B1349386}" srcId="{0393898D-F1E0-984A-B59C-6197C3DB9E9C}" destId="{D2C637B9-D1E8-CD42-ADAB-D371172BA90D}" srcOrd="1" destOrd="0" parTransId="{300D57BF-7BDA-734B-B3D4-A29AFBF54E16}" sibTransId="{47CF05AD-47FB-9F4C-A844-2E05E66CAB76}"/>
    <dgm:cxn modelId="{D7FC5C62-A569-034F-B413-A436124C12D1}" srcId="{0393898D-F1E0-984A-B59C-6197C3DB9E9C}" destId="{EB6C44A8-EF01-014F-8A6A-51FA8F7EC01C}" srcOrd="2" destOrd="0" parTransId="{8936C431-2EC2-CA49-A36E-2F70FA27B56C}" sibTransId="{F836D2E7-24CB-994E-99F2-E0126BDFF98B}"/>
    <dgm:cxn modelId="{72215D7A-15D2-D843-BDF9-CF17295B02A2}" srcId="{0393898D-F1E0-984A-B59C-6197C3DB9E9C}" destId="{B5C38A19-061B-FA47-B321-14738A184DCA}" srcOrd="0" destOrd="0" parTransId="{A0D16ABC-F168-1F48-B502-7653D453B701}" sibTransId="{B9ACBD16-9BBE-B04F-80C2-06CF4621BCC4}"/>
    <dgm:cxn modelId="{5C0AA394-A977-E040-91B8-8647D2DE786F}" type="presOf" srcId="{EB6C44A8-EF01-014F-8A6A-51FA8F7EC01C}" destId="{72646107-AED9-354B-AF28-1A9F1D479ED5}" srcOrd="0" destOrd="0" presId="urn:microsoft.com/office/officeart/2005/8/layout/vList2"/>
    <dgm:cxn modelId="{54B451B4-68BB-734C-AE0C-DB6B9B4619ED}" type="presOf" srcId="{D2C637B9-D1E8-CD42-ADAB-D371172BA90D}" destId="{27E49F4D-7974-8645-AA4E-DCE67A6F3734}" srcOrd="0" destOrd="0" presId="urn:microsoft.com/office/officeart/2005/8/layout/vList2"/>
    <dgm:cxn modelId="{DF3209E1-BC00-6646-A3AC-EDF5052DA6DA}" type="presParOf" srcId="{24C814A0-2ACD-8A40-8F14-1F0494CB24C2}" destId="{2AF22A46-6650-8B4B-ADCB-A58009F176E5}" srcOrd="0" destOrd="0" presId="urn:microsoft.com/office/officeart/2005/8/layout/vList2"/>
    <dgm:cxn modelId="{7584C9DB-237E-0A4E-B673-EBA601FCC4FF}" type="presParOf" srcId="{24C814A0-2ACD-8A40-8F14-1F0494CB24C2}" destId="{AA493F61-F8C1-174D-ABE4-DE811B99DB41}" srcOrd="1" destOrd="0" presId="urn:microsoft.com/office/officeart/2005/8/layout/vList2"/>
    <dgm:cxn modelId="{F5AE4F93-B106-C740-A290-45DF2B8EF4C4}" type="presParOf" srcId="{24C814A0-2ACD-8A40-8F14-1F0494CB24C2}" destId="{27E49F4D-7974-8645-AA4E-DCE67A6F3734}" srcOrd="2" destOrd="0" presId="urn:microsoft.com/office/officeart/2005/8/layout/vList2"/>
    <dgm:cxn modelId="{FB3E0A66-F6C3-F24C-82EA-6E5A4C8A06D3}" type="presParOf" srcId="{24C814A0-2ACD-8A40-8F14-1F0494CB24C2}" destId="{A04695E8-CD8D-A444-84EE-AD2110EE47E8}" srcOrd="3" destOrd="0" presId="urn:microsoft.com/office/officeart/2005/8/layout/vList2"/>
    <dgm:cxn modelId="{ED9DD04A-6A2F-2A4A-9B16-49F4A261CDCB}" type="presParOf" srcId="{24C814A0-2ACD-8A40-8F14-1F0494CB24C2}" destId="{72646107-AED9-354B-AF28-1A9F1D479ED5}" srcOrd="4"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5F7234-184A-AD41-834E-D86AF72C5C94}" type="doc">
      <dgm:prSet loTypeId="urn:microsoft.com/office/officeart/2005/8/layout/vProcess5" loCatId="process" qsTypeId="urn:microsoft.com/office/officeart/2005/8/quickstyle/simple5" qsCatId="simple" csTypeId="urn:microsoft.com/office/officeart/2005/8/colors/accent1_1" csCatId="accent1" phldr="1"/>
      <dgm:spPr/>
      <dgm:t>
        <a:bodyPr/>
        <a:lstStyle/>
        <a:p>
          <a:endParaRPr lang="en-US"/>
        </a:p>
      </dgm:t>
    </dgm:pt>
    <dgm:pt modelId="{75321100-AC6C-1144-82F7-62F8E36A5FA6}">
      <dgm:prSet custT="1"/>
      <dgm:spPr/>
      <dgm:t>
        <a:bodyPr/>
        <a:lstStyle/>
        <a:p>
          <a:r>
            <a:rPr lang="en-US" sz="1400" dirty="0">
              <a:latin typeface="Abadi" panose="020B0604020104020204" pitchFamily="34" charset="0"/>
            </a:rPr>
            <a:t>Load launch data from SpaceX </a:t>
          </a:r>
          <a:r>
            <a:rPr lang="en-US" sz="1400" dirty="0" err="1">
              <a:latin typeface="Abadi" panose="020B0604020104020204" pitchFamily="34" charset="0"/>
            </a:rPr>
            <a:t>api</a:t>
          </a:r>
          <a:r>
            <a:rPr lang="en-US" sz="1400" dirty="0">
              <a:latin typeface="Abadi" panose="020B0604020104020204" pitchFamily="34" charset="0"/>
            </a:rPr>
            <a:t>: </a:t>
          </a:r>
          <a:r>
            <a:rPr lang="en-US" sz="1400" b="0" dirty="0">
              <a:latin typeface="Abadi" panose="020B0604020104020204" pitchFamily="34" charset="0"/>
              <a:hlinkClick xmlns:r="http://schemas.openxmlformats.org/officeDocument/2006/relationships" r:id="rId1"/>
            </a:rPr>
            <a:t>https://api.spacexdata.com/v4/launches/past</a:t>
          </a:r>
          <a:r>
            <a:rPr lang="en-US" sz="1400" b="0" dirty="0">
              <a:latin typeface="Abadi" panose="020B0604020104020204" pitchFamily="34" charset="0"/>
            </a:rPr>
            <a:t> and create dataset</a:t>
          </a:r>
          <a:endParaRPr lang="en-US" sz="1400" dirty="0">
            <a:latin typeface="Abadi" panose="020B0604020104020204" pitchFamily="34" charset="0"/>
          </a:endParaRPr>
        </a:p>
      </dgm:t>
    </dgm:pt>
    <dgm:pt modelId="{24871BAF-B249-7148-8E29-EACAC9EFAB17}" type="parTrans" cxnId="{EE144C2A-EEFD-5E4B-BA05-6469905B2E4B}">
      <dgm:prSet/>
      <dgm:spPr/>
      <dgm:t>
        <a:bodyPr/>
        <a:lstStyle/>
        <a:p>
          <a:endParaRPr lang="en-US"/>
        </a:p>
      </dgm:t>
    </dgm:pt>
    <dgm:pt modelId="{B8BD2120-0521-1C45-80C2-8B9ABB1E8AC4}" type="sibTrans" cxnId="{EE144C2A-EEFD-5E4B-BA05-6469905B2E4B}">
      <dgm:prSet/>
      <dgm:spPr/>
      <dgm:t>
        <a:bodyPr/>
        <a:lstStyle/>
        <a:p>
          <a:endParaRPr lang="en-US"/>
        </a:p>
      </dgm:t>
    </dgm:pt>
    <dgm:pt modelId="{1BE4DD92-A1FE-6E45-9778-0EFCC091CC29}">
      <dgm:prSet custT="1"/>
      <dgm:spPr/>
      <dgm:t>
        <a:bodyPr/>
        <a:lstStyle/>
        <a:p>
          <a:r>
            <a:rPr lang="en-US" sz="1400" b="0" dirty="0">
              <a:latin typeface="Abadi" panose="020B0604020104020204" pitchFamily="34" charset="0"/>
            </a:rPr>
            <a:t>Use the rocket column from the dataset to call the API and append the data to the dataset</a:t>
          </a:r>
          <a:endParaRPr lang="en-US" sz="1400" dirty="0">
            <a:latin typeface="Abadi" panose="020B0604020104020204" pitchFamily="34" charset="0"/>
          </a:endParaRPr>
        </a:p>
      </dgm:t>
    </dgm:pt>
    <dgm:pt modelId="{3410065C-6331-2E40-AC16-3B000B69B5D2}" type="parTrans" cxnId="{B474FC29-1340-3843-B196-5ABD44BFF611}">
      <dgm:prSet/>
      <dgm:spPr/>
      <dgm:t>
        <a:bodyPr/>
        <a:lstStyle/>
        <a:p>
          <a:endParaRPr lang="en-US"/>
        </a:p>
      </dgm:t>
    </dgm:pt>
    <dgm:pt modelId="{1A0CA52C-A952-6942-876B-30B21E2B7E9E}" type="sibTrans" cxnId="{B474FC29-1340-3843-B196-5ABD44BFF611}">
      <dgm:prSet/>
      <dgm:spPr/>
      <dgm:t>
        <a:bodyPr/>
        <a:lstStyle/>
        <a:p>
          <a:endParaRPr lang="en-US"/>
        </a:p>
      </dgm:t>
    </dgm:pt>
    <dgm:pt modelId="{708C8AD7-66E4-F443-8B42-C3152014207D}">
      <dgm:prSet custT="1"/>
      <dgm:spPr/>
      <dgm:t>
        <a:bodyPr/>
        <a:lstStyle/>
        <a:p>
          <a:r>
            <a:rPr lang="en-US" sz="1400" dirty="0">
              <a:latin typeface="Abadi" panose="020B0604020104020204" pitchFamily="34" charset="0"/>
            </a:rPr>
            <a:t>Use the launchpad column to call the API and append the data to the dataset</a:t>
          </a:r>
        </a:p>
      </dgm:t>
    </dgm:pt>
    <dgm:pt modelId="{E7D89457-D0D2-C143-8454-C8BF243B4D6A}" type="parTrans" cxnId="{B095C84A-CF2D-7044-A27A-6146971FC5D2}">
      <dgm:prSet/>
      <dgm:spPr/>
      <dgm:t>
        <a:bodyPr/>
        <a:lstStyle/>
        <a:p>
          <a:endParaRPr lang="en-US"/>
        </a:p>
      </dgm:t>
    </dgm:pt>
    <dgm:pt modelId="{C9536F25-49B5-934C-BFF7-C588E27CB170}" type="sibTrans" cxnId="{B095C84A-CF2D-7044-A27A-6146971FC5D2}">
      <dgm:prSet/>
      <dgm:spPr/>
      <dgm:t>
        <a:bodyPr/>
        <a:lstStyle/>
        <a:p>
          <a:endParaRPr lang="en-US"/>
        </a:p>
      </dgm:t>
    </dgm:pt>
    <dgm:pt modelId="{EBCBA503-ACAC-844C-9DC0-315A3FB6BA7A}">
      <dgm:prSet custT="1"/>
      <dgm:spPr/>
      <dgm:t>
        <a:bodyPr/>
        <a:lstStyle/>
        <a:p>
          <a:r>
            <a:rPr lang="en-US" sz="1400" dirty="0">
              <a:latin typeface="Abadi" panose="020B0604020104020204" pitchFamily="34" charset="0"/>
            </a:rPr>
            <a:t>Use the payloads column to call the API and append the data to the dataset</a:t>
          </a:r>
        </a:p>
      </dgm:t>
    </dgm:pt>
    <dgm:pt modelId="{AC4A72B8-E26B-4A49-B37A-E0113C21BC20}" type="parTrans" cxnId="{A6BC69FE-FDA9-8E4B-BEBF-299D680A01D6}">
      <dgm:prSet/>
      <dgm:spPr/>
      <dgm:t>
        <a:bodyPr/>
        <a:lstStyle/>
        <a:p>
          <a:endParaRPr lang="en-US"/>
        </a:p>
      </dgm:t>
    </dgm:pt>
    <dgm:pt modelId="{6ADCE135-D365-944E-B18E-C0E5AF631D38}" type="sibTrans" cxnId="{A6BC69FE-FDA9-8E4B-BEBF-299D680A01D6}">
      <dgm:prSet/>
      <dgm:spPr/>
      <dgm:t>
        <a:bodyPr/>
        <a:lstStyle/>
        <a:p>
          <a:endParaRPr lang="en-US"/>
        </a:p>
      </dgm:t>
    </dgm:pt>
    <dgm:pt modelId="{637FD054-2E0F-B54C-9E36-ED01A9E628FD}">
      <dgm:prSet custT="1"/>
      <dgm:spPr/>
      <dgm:t>
        <a:bodyPr/>
        <a:lstStyle/>
        <a:p>
          <a:r>
            <a:rPr lang="en-US" sz="1400" dirty="0">
              <a:latin typeface="Abadi" panose="020B0604020104020204" pitchFamily="34" charset="0"/>
            </a:rPr>
            <a:t>Use the cores column to call the API and append the data to the dataset</a:t>
          </a:r>
        </a:p>
      </dgm:t>
    </dgm:pt>
    <dgm:pt modelId="{5655FE4A-727D-534C-8B43-2BD86A826A6D}" type="parTrans" cxnId="{F67E4A12-5DBF-034E-BC79-C55B6100ABC0}">
      <dgm:prSet/>
      <dgm:spPr/>
      <dgm:t>
        <a:bodyPr/>
        <a:lstStyle/>
        <a:p>
          <a:endParaRPr lang="en-US"/>
        </a:p>
      </dgm:t>
    </dgm:pt>
    <dgm:pt modelId="{9014B327-6CAC-A541-B19B-14E3AB8498C6}" type="sibTrans" cxnId="{F67E4A12-5DBF-034E-BC79-C55B6100ABC0}">
      <dgm:prSet/>
      <dgm:spPr/>
      <dgm:t>
        <a:bodyPr/>
        <a:lstStyle/>
        <a:p>
          <a:endParaRPr lang="en-US"/>
        </a:p>
      </dgm:t>
    </dgm:pt>
    <dgm:pt modelId="{5382CA21-8C6A-1D49-8ADF-4276A1BEA965}" type="pres">
      <dgm:prSet presAssocID="{C05F7234-184A-AD41-834E-D86AF72C5C94}" presName="outerComposite" presStyleCnt="0">
        <dgm:presLayoutVars>
          <dgm:chMax val="5"/>
          <dgm:dir/>
          <dgm:resizeHandles val="exact"/>
        </dgm:presLayoutVars>
      </dgm:prSet>
      <dgm:spPr/>
    </dgm:pt>
    <dgm:pt modelId="{2A6B576B-D044-C646-9684-C14B0AA2E794}" type="pres">
      <dgm:prSet presAssocID="{C05F7234-184A-AD41-834E-D86AF72C5C94}" presName="dummyMaxCanvas" presStyleCnt="0">
        <dgm:presLayoutVars/>
      </dgm:prSet>
      <dgm:spPr/>
    </dgm:pt>
    <dgm:pt modelId="{2FB23663-E5F1-8E4C-AD12-A9C843AD9E48}" type="pres">
      <dgm:prSet presAssocID="{C05F7234-184A-AD41-834E-D86AF72C5C94}" presName="FiveNodes_1" presStyleLbl="node1" presStyleIdx="0" presStyleCnt="5">
        <dgm:presLayoutVars>
          <dgm:bulletEnabled val="1"/>
        </dgm:presLayoutVars>
      </dgm:prSet>
      <dgm:spPr/>
    </dgm:pt>
    <dgm:pt modelId="{9B4504B3-A37F-2E45-9223-E7C84C8928A9}" type="pres">
      <dgm:prSet presAssocID="{C05F7234-184A-AD41-834E-D86AF72C5C94}" presName="FiveNodes_2" presStyleLbl="node1" presStyleIdx="1" presStyleCnt="5">
        <dgm:presLayoutVars>
          <dgm:bulletEnabled val="1"/>
        </dgm:presLayoutVars>
      </dgm:prSet>
      <dgm:spPr/>
    </dgm:pt>
    <dgm:pt modelId="{59D7D3B2-8E4B-8B4D-900F-3F5A373DE77A}" type="pres">
      <dgm:prSet presAssocID="{C05F7234-184A-AD41-834E-D86AF72C5C94}" presName="FiveNodes_3" presStyleLbl="node1" presStyleIdx="2" presStyleCnt="5">
        <dgm:presLayoutVars>
          <dgm:bulletEnabled val="1"/>
        </dgm:presLayoutVars>
      </dgm:prSet>
      <dgm:spPr/>
    </dgm:pt>
    <dgm:pt modelId="{33509418-AB5F-4A46-949B-BCE34E4B7D64}" type="pres">
      <dgm:prSet presAssocID="{C05F7234-184A-AD41-834E-D86AF72C5C94}" presName="FiveNodes_4" presStyleLbl="node1" presStyleIdx="3" presStyleCnt="5">
        <dgm:presLayoutVars>
          <dgm:bulletEnabled val="1"/>
        </dgm:presLayoutVars>
      </dgm:prSet>
      <dgm:spPr/>
    </dgm:pt>
    <dgm:pt modelId="{BC2AFCAD-6123-0B4F-AE92-333199BF5509}" type="pres">
      <dgm:prSet presAssocID="{C05F7234-184A-AD41-834E-D86AF72C5C94}" presName="FiveNodes_5" presStyleLbl="node1" presStyleIdx="4" presStyleCnt="5">
        <dgm:presLayoutVars>
          <dgm:bulletEnabled val="1"/>
        </dgm:presLayoutVars>
      </dgm:prSet>
      <dgm:spPr/>
    </dgm:pt>
    <dgm:pt modelId="{0A394C18-2FE7-B74A-8852-5F39E197BF4A}" type="pres">
      <dgm:prSet presAssocID="{C05F7234-184A-AD41-834E-D86AF72C5C94}" presName="FiveConn_1-2" presStyleLbl="fgAccFollowNode1" presStyleIdx="0" presStyleCnt="4">
        <dgm:presLayoutVars>
          <dgm:bulletEnabled val="1"/>
        </dgm:presLayoutVars>
      </dgm:prSet>
      <dgm:spPr/>
    </dgm:pt>
    <dgm:pt modelId="{F5F75260-EFAD-9543-9244-BD23F18ABFE0}" type="pres">
      <dgm:prSet presAssocID="{C05F7234-184A-AD41-834E-D86AF72C5C94}" presName="FiveConn_2-3" presStyleLbl="fgAccFollowNode1" presStyleIdx="1" presStyleCnt="4">
        <dgm:presLayoutVars>
          <dgm:bulletEnabled val="1"/>
        </dgm:presLayoutVars>
      </dgm:prSet>
      <dgm:spPr/>
    </dgm:pt>
    <dgm:pt modelId="{7A2D777F-5EC5-6C4E-9863-78E45A06F180}" type="pres">
      <dgm:prSet presAssocID="{C05F7234-184A-AD41-834E-D86AF72C5C94}" presName="FiveConn_3-4" presStyleLbl="fgAccFollowNode1" presStyleIdx="2" presStyleCnt="4">
        <dgm:presLayoutVars>
          <dgm:bulletEnabled val="1"/>
        </dgm:presLayoutVars>
      </dgm:prSet>
      <dgm:spPr/>
    </dgm:pt>
    <dgm:pt modelId="{96EC9BF8-3E42-1B41-919A-745F4DB9EB65}" type="pres">
      <dgm:prSet presAssocID="{C05F7234-184A-AD41-834E-D86AF72C5C94}" presName="FiveConn_4-5" presStyleLbl="fgAccFollowNode1" presStyleIdx="3" presStyleCnt="4">
        <dgm:presLayoutVars>
          <dgm:bulletEnabled val="1"/>
        </dgm:presLayoutVars>
      </dgm:prSet>
      <dgm:spPr/>
    </dgm:pt>
    <dgm:pt modelId="{4B2E9264-0376-8948-AD69-FE047F185703}" type="pres">
      <dgm:prSet presAssocID="{C05F7234-184A-AD41-834E-D86AF72C5C94}" presName="FiveNodes_1_text" presStyleLbl="node1" presStyleIdx="4" presStyleCnt="5">
        <dgm:presLayoutVars>
          <dgm:bulletEnabled val="1"/>
        </dgm:presLayoutVars>
      </dgm:prSet>
      <dgm:spPr/>
    </dgm:pt>
    <dgm:pt modelId="{1B20E746-E05F-364E-8B19-5291329E6A1A}" type="pres">
      <dgm:prSet presAssocID="{C05F7234-184A-AD41-834E-D86AF72C5C94}" presName="FiveNodes_2_text" presStyleLbl="node1" presStyleIdx="4" presStyleCnt="5">
        <dgm:presLayoutVars>
          <dgm:bulletEnabled val="1"/>
        </dgm:presLayoutVars>
      </dgm:prSet>
      <dgm:spPr/>
    </dgm:pt>
    <dgm:pt modelId="{DAD9BBAB-C109-9749-ACF9-3191D31EA315}" type="pres">
      <dgm:prSet presAssocID="{C05F7234-184A-AD41-834E-D86AF72C5C94}" presName="FiveNodes_3_text" presStyleLbl="node1" presStyleIdx="4" presStyleCnt="5">
        <dgm:presLayoutVars>
          <dgm:bulletEnabled val="1"/>
        </dgm:presLayoutVars>
      </dgm:prSet>
      <dgm:spPr/>
    </dgm:pt>
    <dgm:pt modelId="{B0E4F68A-2D41-334E-9634-3AF212C6E46A}" type="pres">
      <dgm:prSet presAssocID="{C05F7234-184A-AD41-834E-D86AF72C5C94}" presName="FiveNodes_4_text" presStyleLbl="node1" presStyleIdx="4" presStyleCnt="5">
        <dgm:presLayoutVars>
          <dgm:bulletEnabled val="1"/>
        </dgm:presLayoutVars>
      </dgm:prSet>
      <dgm:spPr/>
    </dgm:pt>
    <dgm:pt modelId="{83BAF1A4-CA98-ED4D-B203-5DFDFCF7C334}" type="pres">
      <dgm:prSet presAssocID="{C05F7234-184A-AD41-834E-D86AF72C5C94}" presName="FiveNodes_5_text" presStyleLbl="node1" presStyleIdx="4" presStyleCnt="5">
        <dgm:presLayoutVars>
          <dgm:bulletEnabled val="1"/>
        </dgm:presLayoutVars>
      </dgm:prSet>
      <dgm:spPr/>
    </dgm:pt>
  </dgm:ptLst>
  <dgm:cxnLst>
    <dgm:cxn modelId="{41ACCA00-D268-4245-AC42-8E0D5AEFCE44}" type="presOf" srcId="{1BE4DD92-A1FE-6E45-9778-0EFCC091CC29}" destId="{9B4504B3-A37F-2E45-9223-E7C84C8928A9}" srcOrd="0" destOrd="0" presId="urn:microsoft.com/office/officeart/2005/8/layout/vProcess5"/>
    <dgm:cxn modelId="{7AC94E08-5CF0-F844-98CE-B97D6DAB97D0}" type="presOf" srcId="{6ADCE135-D365-944E-B18E-C0E5AF631D38}" destId="{96EC9BF8-3E42-1B41-919A-745F4DB9EB65}" srcOrd="0" destOrd="0" presId="urn:microsoft.com/office/officeart/2005/8/layout/vProcess5"/>
    <dgm:cxn modelId="{1331780B-6207-AE43-B69C-F90ADD65D628}" type="presOf" srcId="{1BE4DD92-A1FE-6E45-9778-0EFCC091CC29}" destId="{1B20E746-E05F-364E-8B19-5291329E6A1A}" srcOrd="1" destOrd="0" presId="urn:microsoft.com/office/officeart/2005/8/layout/vProcess5"/>
    <dgm:cxn modelId="{8D4DB70C-757D-9B42-A214-93AB586C5758}" type="presOf" srcId="{75321100-AC6C-1144-82F7-62F8E36A5FA6}" destId="{2FB23663-E5F1-8E4C-AD12-A9C843AD9E48}" srcOrd="0" destOrd="0" presId="urn:microsoft.com/office/officeart/2005/8/layout/vProcess5"/>
    <dgm:cxn modelId="{F67E4A12-5DBF-034E-BC79-C55B6100ABC0}" srcId="{C05F7234-184A-AD41-834E-D86AF72C5C94}" destId="{637FD054-2E0F-B54C-9E36-ED01A9E628FD}" srcOrd="4" destOrd="0" parTransId="{5655FE4A-727D-534C-8B43-2BD86A826A6D}" sibTransId="{9014B327-6CAC-A541-B19B-14E3AB8498C6}"/>
    <dgm:cxn modelId="{9A159A1D-3386-7740-9EC8-51565F68C1C4}" type="presOf" srcId="{B8BD2120-0521-1C45-80C2-8B9ABB1E8AC4}" destId="{0A394C18-2FE7-B74A-8852-5F39E197BF4A}" srcOrd="0" destOrd="0" presId="urn:microsoft.com/office/officeart/2005/8/layout/vProcess5"/>
    <dgm:cxn modelId="{B474FC29-1340-3843-B196-5ABD44BFF611}" srcId="{C05F7234-184A-AD41-834E-D86AF72C5C94}" destId="{1BE4DD92-A1FE-6E45-9778-0EFCC091CC29}" srcOrd="1" destOrd="0" parTransId="{3410065C-6331-2E40-AC16-3B000B69B5D2}" sibTransId="{1A0CA52C-A952-6942-876B-30B21E2B7E9E}"/>
    <dgm:cxn modelId="{EE144C2A-EEFD-5E4B-BA05-6469905B2E4B}" srcId="{C05F7234-184A-AD41-834E-D86AF72C5C94}" destId="{75321100-AC6C-1144-82F7-62F8E36A5FA6}" srcOrd="0" destOrd="0" parTransId="{24871BAF-B249-7148-8E29-EACAC9EFAB17}" sibTransId="{B8BD2120-0521-1C45-80C2-8B9ABB1E8AC4}"/>
    <dgm:cxn modelId="{4B96E133-BF93-9245-BD62-CB285445396E}" type="presOf" srcId="{EBCBA503-ACAC-844C-9DC0-315A3FB6BA7A}" destId="{B0E4F68A-2D41-334E-9634-3AF212C6E46A}" srcOrd="1" destOrd="0" presId="urn:microsoft.com/office/officeart/2005/8/layout/vProcess5"/>
    <dgm:cxn modelId="{B41AC33A-8C3A-F240-830A-D2CEB0ECDEE8}" type="presOf" srcId="{C9536F25-49B5-934C-BFF7-C588E27CB170}" destId="{7A2D777F-5EC5-6C4E-9863-78E45A06F180}" srcOrd="0" destOrd="0" presId="urn:microsoft.com/office/officeart/2005/8/layout/vProcess5"/>
    <dgm:cxn modelId="{B095C84A-CF2D-7044-A27A-6146971FC5D2}" srcId="{C05F7234-184A-AD41-834E-D86AF72C5C94}" destId="{708C8AD7-66E4-F443-8B42-C3152014207D}" srcOrd="2" destOrd="0" parTransId="{E7D89457-D0D2-C143-8454-C8BF243B4D6A}" sibTransId="{C9536F25-49B5-934C-BFF7-C588E27CB170}"/>
    <dgm:cxn modelId="{EB8C1471-F393-904B-A7D4-E5E376828E81}" type="presOf" srcId="{EBCBA503-ACAC-844C-9DC0-315A3FB6BA7A}" destId="{33509418-AB5F-4A46-949B-BCE34E4B7D64}" srcOrd="0" destOrd="0" presId="urn:microsoft.com/office/officeart/2005/8/layout/vProcess5"/>
    <dgm:cxn modelId="{18596A81-6FFC-E44C-90B5-119BC1619A76}" type="presOf" srcId="{C05F7234-184A-AD41-834E-D86AF72C5C94}" destId="{5382CA21-8C6A-1D49-8ADF-4276A1BEA965}" srcOrd="0" destOrd="0" presId="urn:microsoft.com/office/officeart/2005/8/layout/vProcess5"/>
    <dgm:cxn modelId="{340997A0-211C-274F-B6CC-B2B04C8D3647}" type="presOf" srcId="{1A0CA52C-A952-6942-876B-30B21E2B7E9E}" destId="{F5F75260-EFAD-9543-9244-BD23F18ABFE0}" srcOrd="0" destOrd="0" presId="urn:microsoft.com/office/officeart/2005/8/layout/vProcess5"/>
    <dgm:cxn modelId="{F71A9DA6-45CE-CA4B-A06A-81A26FC2EFED}" type="presOf" srcId="{75321100-AC6C-1144-82F7-62F8E36A5FA6}" destId="{4B2E9264-0376-8948-AD69-FE047F185703}" srcOrd="1" destOrd="0" presId="urn:microsoft.com/office/officeart/2005/8/layout/vProcess5"/>
    <dgm:cxn modelId="{D64937D8-8BA9-2D4D-A5E9-D1C8FE0A2065}" type="presOf" srcId="{637FD054-2E0F-B54C-9E36-ED01A9E628FD}" destId="{BC2AFCAD-6123-0B4F-AE92-333199BF5509}" srcOrd="0" destOrd="0" presId="urn:microsoft.com/office/officeart/2005/8/layout/vProcess5"/>
    <dgm:cxn modelId="{CE4263E1-4EC0-404C-969D-5FC1F5A17339}" type="presOf" srcId="{708C8AD7-66E4-F443-8B42-C3152014207D}" destId="{59D7D3B2-8E4B-8B4D-900F-3F5A373DE77A}" srcOrd="0" destOrd="0" presId="urn:microsoft.com/office/officeart/2005/8/layout/vProcess5"/>
    <dgm:cxn modelId="{6E383FEB-1B7B-0848-A386-003932D3848E}" type="presOf" srcId="{637FD054-2E0F-B54C-9E36-ED01A9E628FD}" destId="{83BAF1A4-CA98-ED4D-B203-5DFDFCF7C334}" srcOrd="1" destOrd="0" presId="urn:microsoft.com/office/officeart/2005/8/layout/vProcess5"/>
    <dgm:cxn modelId="{D7EB81F9-2CA1-2949-BB44-7A797A53C345}" type="presOf" srcId="{708C8AD7-66E4-F443-8B42-C3152014207D}" destId="{DAD9BBAB-C109-9749-ACF9-3191D31EA315}" srcOrd="1" destOrd="0" presId="urn:microsoft.com/office/officeart/2005/8/layout/vProcess5"/>
    <dgm:cxn modelId="{A6BC69FE-FDA9-8E4B-BEBF-299D680A01D6}" srcId="{C05F7234-184A-AD41-834E-D86AF72C5C94}" destId="{EBCBA503-ACAC-844C-9DC0-315A3FB6BA7A}" srcOrd="3" destOrd="0" parTransId="{AC4A72B8-E26B-4A49-B37A-E0113C21BC20}" sibTransId="{6ADCE135-D365-944E-B18E-C0E5AF631D38}"/>
    <dgm:cxn modelId="{34792D4F-A3FA-904C-ADDA-E7B2226F5C1B}" type="presParOf" srcId="{5382CA21-8C6A-1D49-8ADF-4276A1BEA965}" destId="{2A6B576B-D044-C646-9684-C14B0AA2E794}" srcOrd="0" destOrd="0" presId="urn:microsoft.com/office/officeart/2005/8/layout/vProcess5"/>
    <dgm:cxn modelId="{C0347947-FA03-1C4E-B81C-43EC36899BFD}" type="presParOf" srcId="{5382CA21-8C6A-1D49-8ADF-4276A1BEA965}" destId="{2FB23663-E5F1-8E4C-AD12-A9C843AD9E48}" srcOrd="1" destOrd="0" presId="urn:microsoft.com/office/officeart/2005/8/layout/vProcess5"/>
    <dgm:cxn modelId="{6DC30C1C-2732-B542-B781-FB176BEACC8B}" type="presParOf" srcId="{5382CA21-8C6A-1D49-8ADF-4276A1BEA965}" destId="{9B4504B3-A37F-2E45-9223-E7C84C8928A9}" srcOrd="2" destOrd="0" presId="urn:microsoft.com/office/officeart/2005/8/layout/vProcess5"/>
    <dgm:cxn modelId="{A26388CC-2D11-1544-85A9-DAC5CC2462F3}" type="presParOf" srcId="{5382CA21-8C6A-1D49-8ADF-4276A1BEA965}" destId="{59D7D3B2-8E4B-8B4D-900F-3F5A373DE77A}" srcOrd="3" destOrd="0" presId="urn:microsoft.com/office/officeart/2005/8/layout/vProcess5"/>
    <dgm:cxn modelId="{E8074BAC-1A06-204E-9D14-2395111CF0BA}" type="presParOf" srcId="{5382CA21-8C6A-1D49-8ADF-4276A1BEA965}" destId="{33509418-AB5F-4A46-949B-BCE34E4B7D64}" srcOrd="4" destOrd="0" presId="urn:microsoft.com/office/officeart/2005/8/layout/vProcess5"/>
    <dgm:cxn modelId="{442F23CA-46BB-4341-82E9-350D01ECFC90}" type="presParOf" srcId="{5382CA21-8C6A-1D49-8ADF-4276A1BEA965}" destId="{BC2AFCAD-6123-0B4F-AE92-333199BF5509}" srcOrd="5" destOrd="0" presId="urn:microsoft.com/office/officeart/2005/8/layout/vProcess5"/>
    <dgm:cxn modelId="{89FBF4DC-23BE-324A-9CE0-38B45B982CB0}" type="presParOf" srcId="{5382CA21-8C6A-1D49-8ADF-4276A1BEA965}" destId="{0A394C18-2FE7-B74A-8852-5F39E197BF4A}" srcOrd="6" destOrd="0" presId="urn:microsoft.com/office/officeart/2005/8/layout/vProcess5"/>
    <dgm:cxn modelId="{23D7B5D2-1CC1-4441-95AE-F8EF8174A589}" type="presParOf" srcId="{5382CA21-8C6A-1D49-8ADF-4276A1BEA965}" destId="{F5F75260-EFAD-9543-9244-BD23F18ABFE0}" srcOrd="7" destOrd="0" presId="urn:microsoft.com/office/officeart/2005/8/layout/vProcess5"/>
    <dgm:cxn modelId="{C2CC2D47-E278-614C-95A8-F1B0D79B63C4}" type="presParOf" srcId="{5382CA21-8C6A-1D49-8ADF-4276A1BEA965}" destId="{7A2D777F-5EC5-6C4E-9863-78E45A06F180}" srcOrd="8" destOrd="0" presId="urn:microsoft.com/office/officeart/2005/8/layout/vProcess5"/>
    <dgm:cxn modelId="{071619B5-68C8-6E44-8F63-43576CE23592}" type="presParOf" srcId="{5382CA21-8C6A-1D49-8ADF-4276A1BEA965}" destId="{96EC9BF8-3E42-1B41-919A-745F4DB9EB65}" srcOrd="9" destOrd="0" presId="urn:microsoft.com/office/officeart/2005/8/layout/vProcess5"/>
    <dgm:cxn modelId="{3D285950-E7B7-0B48-8C48-CB9DAB50CA57}" type="presParOf" srcId="{5382CA21-8C6A-1D49-8ADF-4276A1BEA965}" destId="{4B2E9264-0376-8948-AD69-FE047F185703}" srcOrd="10" destOrd="0" presId="urn:microsoft.com/office/officeart/2005/8/layout/vProcess5"/>
    <dgm:cxn modelId="{C89A1064-8C55-904C-8CD7-F09FA69C51DA}" type="presParOf" srcId="{5382CA21-8C6A-1D49-8ADF-4276A1BEA965}" destId="{1B20E746-E05F-364E-8B19-5291329E6A1A}" srcOrd="11" destOrd="0" presId="urn:microsoft.com/office/officeart/2005/8/layout/vProcess5"/>
    <dgm:cxn modelId="{85173287-51A2-5449-98A0-FDA97D044CDC}" type="presParOf" srcId="{5382CA21-8C6A-1D49-8ADF-4276A1BEA965}" destId="{DAD9BBAB-C109-9749-ACF9-3191D31EA315}" srcOrd="12" destOrd="0" presId="urn:microsoft.com/office/officeart/2005/8/layout/vProcess5"/>
    <dgm:cxn modelId="{9608954E-8BF1-C042-84A8-C7A194D833A9}" type="presParOf" srcId="{5382CA21-8C6A-1D49-8ADF-4276A1BEA965}" destId="{B0E4F68A-2D41-334E-9634-3AF212C6E46A}" srcOrd="13" destOrd="0" presId="urn:microsoft.com/office/officeart/2005/8/layout/vProcess5"/>
    <dgm:cxn modelId="{EC2C5964-C4A2-304D-9607-EC0C60B42694}" type="presParOf" srcId="{5382CA21-8C6A-1D49-8ADF-4276A1BEA965}" destId="{83BAF1A4-CA98-ED4D-B203-5DFDFCF7C334}" srcOrd="14"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9D48E02-DDD5-B146-8BE6-4C9D2A60D828}" type="doc">
      <dgm:prSet loTypeId="urn:microsoft.com/office/officeart/2005/8/layout/vProcess5" loCatId="process" qsTypeId="urn:microsoft.com/office/officeart/2005/8/quickstyle/simple3" qsCatId="simple" csTypeId="urn:microsoft.com/office/officeart/2005/8/colors/accent1_2" csCatId="accent1" phldr="1"/>
      <dgm:spPr/>
      <dgm:t>
        <a:bodyPr/>
        <a:lstStyle/>
        <a:p>
          <a:endParaRPr lang="en-US"/>
        </a:p>
      </dgm:t>
    </dgm:pt>
    <dgm:pt modelId="{A07A1D0C-F473-A34F-A60A-07EB2084B8AC}">
      <dgm:prSet custT="1"/>
      <dgm:spPr/>
      <dgm:t>
        <a:bodyPr/>
        <a:lstStyle/>
        <a:p>
          <a:r>
            <a:rPr lang="en-US" sz="1600" b="0" dirty="0"/>
            <a:t>Data Collection via SpaceX API</a:t>
          </a:r>
        </a:p>
      </dgm:t>
    </dgm:pt>
    <dgm:pt modelId="{B9BF2284-D869-194F-80A6-FA55DB0E8A84}" type="parTrans" cxnId="{D37E1777-E799-124A-8538-5C4C1D1B03A8}">
      <dgm:prSet/>
      <dgm:spPr/>
      <dgm:t>
        <a:bodyPr/>
        <a:lstStyle/>
        <a:p>
          <a:endParaRPr lang="en-US"/>
        </a:p>
      </dgm:t>
    </dgm:pt>
    <dgm:pt modelId="{D5A52E21-B49C-5749-9F33-D941402AA8D0}" type="sibTrans" cxnId="{D37E1777-E799-124A-8538-5C4C1D1B03A8}">
      <dgm:prSet custT="1"/>
      <dgm:spPr/>
      <dgm:t>
        <a:bodyPr/>
        <a:lstStyle/>
        <a:p>
          <a:endParaRPr lang="en-US" sz="1200"/>
        </a:p>
      </dgm:t>
    </dgm:pt>
    <dgm:pt modelId="{01346210-E211-8B4A-B167-0E3A1762271C}">
      <dgm:prSet custT="1"/>
      <dgm:spPr/>
      <dgm:t>
        <a:bodyPr/>
        <a:lstStyle/>
        <a:p>
          <a:r>
            <a:rPr lang="en-US" sz="1200" b="1" dirty="0"/>
            <a:t> </a:t>
          </a:r>
          <a:r>
            <a:rPr lang="en-US" sz="1600" b="0" dirty="0"/>
            <a:t>Import requests and call SpaceX REST API (/launches) using </a:t>
          </a:r>
          <a:r>
            <a:rPr lang="en-US" sz="1600" b="1" dirty="0" err="1"/>
            <a:t>requests.get</a:t>
          </a:r>
          <a:r>
            <a:rPr lang="en-US" sz="1600" b="1" dirty="0"/>
            <a:t>()</a:t>
          </a:r>
        </a:p>
      </dgm:t>
    </dgm:pt>
    <dgm:pt modelId="{9F1E0AB3-AD6D-584C-B1A7-F3A37E1C10A4}" type="parTrans" cxnId="{819E2F31-B09F-CF47-A50F-8C931C1305AB}">
      <dgm:prSet/>
      <dgm:spPr/>
      <dgm:t>
        <a:bodyPr/>
        <a:lstStyle/>
        <a:p>
          <a:endParaRPr lang="en-US"/>
        </a:p>
      </dgm:t>
    </dgm:pt>
    <dgm:pt modelId="{1C10D18C-7A01-D847-B753-72A131F32F15}" type="sibTrans" cxnId="{819E2F31-B09F-CF47-A50F-8C931C1305AB}">
      <dgm:prSet custT="1"/>
      <dgm:spPr/>
      <dgm:t>
        <a:bodyPr/>
        <a:lstStyle/>
        <a:p>
          <a:endParaRPr lang="en-US" sz="1200"/>
        </a:p>
      </dgm:t>
    </dgm:pt>
    <dgm:pt modelId="{C4A4C9CD-4342-5D42-BF86-62C72D2B8887}">
      <dgm:prSet custT="1"/>
      <dgm:spPr/>
      <dgm:t>
        <a:bodyPr/>
        <a:lstStyle/>
        <a:p>
          <a:r>
            <a:rPr lang="en-US" sz="1200" b="0" dirty="0"/>
            <a:t> </a:t>
          </a:r>
          <a:r>
            <a:rPr lang="en-US" sz="1600" b="0" dirty="0"/>
            <a:t>Receive JSON response (structured launch data)</a:t>
          </a:r>
        </a:p>
      </dgm:t>
    </dgm:pt>
    <dgm:pt modelId="{C02F03F3-D8F5-0344-86BA-198E5F23AEB3}" type="parTrans" cxnId="{FAA56560-BB6F-A24E-B8DC-ABFBAA98F602}">
      <dgm:prSet/>
      <dgm:spPr/>
      <dgm:t>
        <a:bodyPr/>
        <a:lstStyle/>
        <a:p>
          <a:endParaRPr lang="en-US"/>
        </a:p>
      </dgm:t>
    </dgm:pt>
    <dgm:pt modelId="{F939A80E-00A9-DF4F-A51D-0D2064D91D63}" type="sibTrans" cxnId="{FAA56560-BB6F-A24E-B8DC-ABFBAA98F602}">
      <dgm:prSet custT="1"/>
      <dgm:spPr/>
      <dgm:t>
        <a:bodyPr/>
        <a:lstStyle/>
        <a:p>
          <a:endParaRPr lang="en-US" sz="1200"/>
        </a:p>
      </dgm:t>
    </dgm:pt>
    <dgm:pt modelId="{1703EFE0-F633-6549-B5B4-25EF0E378790}">
      <dgm:prSet custT="1"/>
      <dgm:spPr/>
      <dgm:t>
        <a:bodyPr/>
        <a:lstStyle/>
        <a:p>
          <a:r>
            <a:rPr lang="en-US" sz="1200" b="0" dirty="0"/>
            <a:t> </a:t>
          </a:r>
          <a:r>
            <a:rPr lang="en-US" sz="1600" b="0" dirty="0"/>
            <a:t>Use </a:t>
          </a:r>
          <a:r>
            <a:rPr lang="en-US" sz="1600" b="1" dirty="0" err="1"/>
            <a:t>json_normalize</a:t>
          </a:r>
          <a:r>
            <a:rPr lang="en-US" sz="1600" b="1" dirty="0"/>
            <a:t>() </a:t>
          </a:r>
          <a:r>
            <a:rPr lang="en-US" sz="1600" b="0" dirty="0"/>
            <a:t>to flatten nested JSON fields</a:t>
          </a:r>
        </a:p>
      </dgm:t>
    </dgm:pt>
    <dgm:pt modelId="{3954E605-BFF2-5944-945B-C7915D5B636F}" type="parTrans" cxnId="{337F865C-9FF0-E54F-9457-EADEEAC0F01D}">
      <dgm:prSet/>
      <dgm:spPr/>
      <dgm:t>
        <a:bodyPr/>
        <a:lstStyle/>
        <a:p>
          <a:endParaRPr lang="en-US"/>
        </a:p>
      </dgm:t>
    </dgm:pt>
    <dgm:pt modelId="{508B4DC1-D9A0-6849-9DD3-E2CE0EB3C9A9}" type="sibTrans" cxnId="{337F865C-9FF0-E54F-9457-EADEEAC0F01D}">
      <dgm:prSet custT="1"/>
      <dgm:spPr/>
      <dgm:t>
        <a:bodyPr/>
        <a:lstStyle/>
        <a:p>
          <a:endParaRPr lang="en-US" sz="1200"/>
        </a:p>
      </dgm:t>
    </dgm:pt>
    <dgm:pt modelId="{D5E0041E-144A-104E-9CF1-79461CF086B3}">
      <dgm:prSet custT="1"/>
      <dgm:spPr/>
      <dgm:t>
        <a:bodyPr/>
        <a:lstStyle/>
        <a:p>
          <a:r>
            <a:rPr lang="en-US" sz="1200" b="0" dirty="0"/>
            <a:t> </a:t>
          </a:r>
          <a:r>
            <a:rPr lang="en-US" sz="1600" b="0" dirty="0"/>
            <a:t>Create pandas </a:t>
          </a:r>
          <a:r>
            <a:rPr lang="en-US" sz="1600" b="0" dirty="0" err="1"/>
            <a:t>DataFrame</a:t>
          </a:r>
          <a:r>
            <a:rPr lang="en-US" sz="1600" b="0" dirty="0"/>
            <a:t> from cleaned JSON</a:t>
          </a:r>
        </a:p>
      </dgm:t>
    </dgm:pt>
    <dgm:pt modelId="{611D1EE4-0534-A84D-AA96-2A7289C5ADD8}" type="parTrans" cxnId="{269F8ECA-45C3-784D-A2D0-3C68C195D70B}">
      <dgm:prSet/>
      <dgm:spPr/>
      <dgm:t>
        <a:bodyPr/>
        <a:lstStyle/>
        <a:p>
          <a:endParaRPr lang="en-US"/>
        </a:p>
      </dgm:t>
    </dgm:pt>
    <dgm:pt modelId="{DCE8525D-342F-7345-9DFC-68670B7EE02B}" type="sibTrans" cxnId="{269F8ECA-45C3-784D-A2D0-3C68C195D70B}">
      <dgm:prSet custT="1"/>
      <dgm:spPr/>
      <dgm:t>
        <a:bodyPr/>
        <a:lstStyle/>
        <a:p>
          <a:endParaRPr lang="en-US" sz="1200"/>
        </a:p>
      </dgm:t>
    </dgm:pt>
    <dgm:pt modelId="{0CE3C80F-6694-3548-9F7D-A74D030144A6}">
      <dgm:prSet custT="1"/>
      <dgm:spPr/>
    </dgm:pt>
    <dgm:pt modelId="{9D50ABED-0AD3-A34A-A74D-06F0E104F79A}" type="parTrans" cxnId="{8328F16F-A6F6-2847-A737-20527AFBD7EB}">
      <dgm:prSet/>
      <dgm:spPr/>
      <dgm:t>
        <a:bodyPr/>
        <a:lstStyle/>
        <a:p>
          <a:endParaRPr lang="en-US"/>
        </a:p>
      </dgm:t>
    </dgm:pt>
    <dgm:pt modelId="{E9702B5E-4A5E-A247-B78C-E28EA8B84921}" type="sibTrans" cxnId="{8328F16F-A6F6-2847-A737-20527AFBD7EB}">
      <dgm:prSet/>
      <dgm:spPr/>
      <dgm:t>
        <a:bodyPr/>
        <a:lstStyle/>
        <a:p>
          <a:endParaRPr lang="en-US"/>
        </a:p>
      </dgm:t>
    </dgm:pt>
    <dgm:pt modelId="{DE6D7FD0-3811-2F4B-B96F-33814EC8FD9F}" type="pres">
      <dgm:prSet presAssocID="{99D48E02-DDD5-B146-8BE6-4C9D2A60D828}" presName="outerComposite" presStyleCnt="0">
        <dgm:presLayoutVars>
          <dgm:chMax val="5"/>
          <dgm:dir/>
          <dgm:resizeHandles val="exact"/>
        </dgm:presLayoutVars>
      </dgm:prSet>
      <dgm:spPr/>
    </dgm:pt>
    <dgm:pt modelId="{C0982C30-0296-F54C-A4A7-5EF1FF9ADDCD}" type="pres">
      <dgm:prSet presAssocID="{99D48E02-DDD5-B146-8BE6-4C9D2A60D828}" presName="dummyMaxCanvas" presStyleCnt="0">
        <dgm:presLayoutVars/>
      </dgm:prSet>
      <dgm:spPr/>
    </dgm:pt>
    <dgm:pt modelId="{C79F99C8-5C31-0A48-9FBC-3392B94E7FAF}" type="pres">
      <dgm:prSet presAssocID="{99D48E02-DDD5-B146-8BE6-4C9D2A60D828}" presName="FiveNodes_1" presStyleLbl="node1" presStyleIdx="0" presStyleCnt="5" custLinFactNeighborX="251">
        <dgm:presLayoutVars>
          <dgm:bulletEnabled val="1"/>
        </dgm:presLayoutVars>
      </dgm:prSet>
      <dgm:spPr/>
    </dgm:pt>
    <dgm:pt modelId="{5EFF2E5D-7A6B-A341-89DA-0B1D7CFB8D3C}" type="pres">
      <dgm:prSet presAssocID="{99D48E02-DDD5-B146-8BE6-4C9D2A60D828}" presName="FiveNodes_2" presStyleLbl="node1" presStyleIdx="1" presStyleCnt="5">
        <dgm:presLayoutVars>
          <dgm:bulletEnabled val="1"/>
        </dgm:presLayoutVars>
      </dgm:prSet>
      <dgm:spPr/>
    </dgm:pt>
    <dgm:pt modelId="{C79F0027-E405-4547-AD53-EF5F28D32F2D}" type="pres">
      <dgm:prSet presAssocID="{99D48E02-DDD5-B146-8BE6-4C9D2A60D828}" presName="FiveNodes_3" presStyleLbl="node1" presStyleIdx="2" presStyleCnt="5">
        <dgm:presLayoutVars>
          <dgm:bulletEnabled val="1"/>
        </dgm:presLayoutVars>
      </dgm:prSet>
      <dgm:spPr/>
    </dgm:pt>
    <dgm:pt modelId="{61D89938-F33B-F34C-A926-48A9F0F36533}" type="pres">
      <dgm:prSet presAssocID="{99D48E02-DDD5-B146-8BE6-4C9D2A60D828}" presName="FiveNodes_4" presStyleLbl="node1" presStyleIdx="3" presStyleCnt="5">
        <dgm:presLayoutVars>
          <dgm:bulletEnabled val="1"/>
        </dgm:presLayoutVars>
      </dgm:prSet>
      <dgm:spPr/>
    </dgm:pt>
    <dgm:pt modelId="{D2415AEC-D22A-AC4D-965A-36C61507260B}" type="pres">
      <dgm:prSet presAssocID="{99D48E02-DDD5-B146-8BE6-4C9D2A60D828}" presName="FiveNodes_5" presStyleLbl="node1" presStyleIdx="4" presStyleCnt="5">
        <dgm:presLayoutVars>
          <dgm:bulletEnabled val="1"/>
        </dgm:presLayoutVars>
      </dgm:prSet>
      <dgm:spPr/>
    </dgm:pt>
    <dgm:pt modelId="{BE8C5C60-CD3A-5F4A-BDEF-74B472EE8770}" type="pres">
      <dgm:prSet presAssocID="{99D48E02-DDD5-B146-8BE6-4C9D2A60D828}" presName="FiveConn_1-2" presStyleLbl="fgAccFollowNode1" presStyleIdx="0" presStyleCnt="4">
        <dgm:presLayoutVars>
          <dgm:bulletEnabled val="1"/>
        </dgm:presLayoutVars>
      </dgm:prSet>
      <dgm:spPr/>
    </dgm:pt>
    <dgm:pt modelId="{4C89AE2C-5130-3D44-9A2B-91B0F2324DC8}" type="pres">
      <dgm:prSet presAssocID="{99D48E02-DDD5-B146-8BE6-4C9D2A60D828}" presName="FiveConn_2-3" presStyleLbl="fgAccFollowNode1" presStyleIdx="1" presStyleCnt="4">
        <dgm:presLayoutVars>
          <dgm:bulletEnabled val="1"/>
        </dgm:presLayoutVars>
      </dgm:prSet>
      <dgm:spPr/>
    </dgm:pt>
    <dgm:pt modelId="{F6AC84BC-A5AB-E348-8A0B-F7CFD8111721}" type="pres">
      <dgm:prSet presAssocID="{99D48E02-DDD5-B146-8BE6-4C9D2A60D828}" presName="FiveConn_3-4" presStyleLbl="fgAccFollowNode1" presStyleIdx="2" presStyleCnt="4">
        <dgm:presLayoutVars>
          <dgm:bulletEnabled val="1"/>
        </dgm:presLayoutVars>
      </dgm:prSet>
      <dgm:spPr/>
    </dgm:pt>
    <dgm:pt modelId="{78F709D4-CA0E-F24A-805D-07D6B5C1C53A}" type="pres">
      <dgm:prSet presAssocID="{99D48E02-DDD5-B146-8BE6-4C9D2A60D828}" presName="FiveConn_4-5" presStyleLbl="fgAccFollowNode1" presStyleIdx="3" presStyleCnt="4">
        <dgm:presLayoutVars>
          <dgm:bulletEnabled val="1"/>
        </dgm:presLayoutVars>
      </dgm:prSet>
      <dgm:spPr/>
    </dgm:pt>
    <dgm:pt modelId="{F8D6EEE8-CADC-8D4D-874C-542F4F338A3A}" type="pres">
      <dgm:prSet presAssocID="{99D48E02-DDD5-B146-8BE6-4C9D2A60D828}" presName="FiveNodes_1_text" presStyleLbl="node1" presStyleIdx="4" presStyleCnt="5">
        <dgm:presLayoutVars>
          <dgm:bulletEnabled val="1"/>
        </dgm:presLayoutVars>
      </dgm:prSet>
      <dgm:spPr/>
    </dgm:pt>
    <dgm:pt modelId="{C2C7F3ED-238F-9046-8A6E-A97371D9258A}" type="pres">
      <dgm:prSet presAssocID="{99D48E02-DDD5-B146-8BE6-4C9D2A60D828}" presName="FiveNodes_2_text" presStyleLbl="node1" presStyleIdx="4" presStyleCnt="5">
        <dgm:presLayoutVars>
          <dgm:bulletEnabled val="1"/>
        </dgm:presLayoutVars>
      </dgm:prSet>
      <dgm:spPr/>
    </dgm:pt>
    <dgm:pt modelId="{ACBB3C98-33DB-184F-9385-88F366550966}" type="pres">
      <dgm:prSet presAssocID="{99D48E02-DDD5-B146-8BE6-4C9D2A60D828}" presName="FiveNodes_3_text" presStyleLbl="node1" presStyleIdx="4" presStyleCnt="5">
        <dgm:presLayoutVars>
          <dgm:bulletEnabled val="1"/>
        </dgm:presLayoutVars>
      </dgm:prSet>
      <dgm:spPr/>
    </dgm:pt>
    <dgm:pt modelId="{77FC0B4C-3C0B-3044-8080-FE6B421EB34E}" type="pres">
      <dgm:prSet presAssocID="{99D48E02-DDD5-B146-8BE6-4C9D2A60D828}" presName="FiveNodes_4_text" presStyleLbl="node1" presStyleIdx="4" presStyleCnt="5">
        <dgm:presLayoutVars>
          <dgm:bulletEnabled val="1"/>
        </dgm:presLayoutVars>
      </dgm:prSet>
      <dgm:spPr/>
    </dgm:pt>
    <dgm:pt modelId="{AC122973-C427-974C-B004-B3C9D4E2EA98}" type="pres">
      <dgm:prSet presAssocID="{99D48E02-DDD5-B146-8BE6-4C9D2A60D828}" presName="FiveNodes_5_text" presStyleLbl="node1" presStyleIdx="4" presStyleCnt="5">
        <dgm:presLayoutVars>
          <dgm:bulletEnabled val="1"/>
        </dgm:presLayoutVars>
      </dgm:prSet>
      <dgm:spPr/>
    </dgm:pt>
  </dgm:ptLst>
  <dgm:cxnLst>
    <dgm:cxn modelId="{44524008-826B-CE4B-9DB4-DA77519B9C09}" type="presOf" srcId="{C4A4C9CD-4342-5D42-BF86-62C72D2B8887}" destId="{C79F0027-E405-4547-AD53-EF5F28D32F2D}" srcOrd="0" destOrd="0" presId="urn:microsoft.com/office/officeart/2005/8/layout/vProcess5"/>
    <dgm:cxn modelId="{6F0CE20F-C326-E148-8C8A-CC4B316BA1FB}" type="presOf" srcId="{C4A4C9CD-4342-5D42-BF86-62C72D2B8887}" destId="{ACBB3C98-33DB-184F-9385-88F366550966}" srcOrd="1" destOrd="0" presId="urn:microsoft.com/office/officeart/2005/8/layout/vProcess5"/>
    <dgm:cxn modelId="{87D54A15-5F34-5A45-97DF-0A4F5D23BA27}" type="presOf" srcId="{D5A52E21-B49C-5749-9F33-D941402AA8D0}" destId="{BE8C5C60-CD3A-5F4A-BDEF-74B472EE8770}" srcOrd="0" destOrd="0" presId="urn:microsoft.com/office/officeart/2005/8/layout/vProcess5"/>
    <dgm:cxn modelId="{249D612A-5392-1241-ADDF-5CD531325DEC}" type="presOf" srcId="{A07A1D0C-F473-A34F-A60A-07EB2084B8AC}" destId="{C79F99C8-5C31-0A48-9FBC-3392B94E7FAF}" srcOrd="0" destOrd="0" presId="urn:microsoft.com/office/officeart/2005/8/layout/vProcess5"/>
    <dgm:cxn modelId="{7EB88830-DCA0-BF41-AE76-96829BBC40C2}" type="presOf" srcId="{01346210-E211-8B4A-B167-0E3A1762271C}" destId="{C2C7F3ED-238F-9046-8A6E-A97371D9258A}" srcOrd="1" destOrd="0" presId="urn:microsoft.com/office/officeart/2005/8/layout/vProcess5"/>
    <dgm:cxn modelId="{819E2F31-B09F-CF47-A50F-8C931C1305AB}" srcId="{99D48E02-DDD5-B146-8BE6-4C9D2A60D828}" destId="{01346210-E211-8B4A-B167-0E3A1762271C}" srcOrd="1" destOrd="0" parTransId="{9F1E0AB3-AD6D-584C-B1A7-F3A37E1C10A4}" sibTransId="{1C10D18C-7A01-D847-B753-72A131F32F15}"/>
    <dgm:cxn modelId="{FC0A6546-F556-D64F-9E36-2A004338B253}" type="presOf" srcId="{1C10D18C-7A01-D847-B753-72A131F32F15}" destId="{4C89AE2C-5130-3D44-9A2B-91B0F2324DC8}" srcOrd="0" destOrd="0" presId="urn:microsoft.com/office/officeart/2005/8/layout/vProcess5"/>
    <dgm:cxn modelId="{337F865C-9FF0-E54F-9457-EADEEAC0F01D}" srcId="{99D48E02-DDD5-B146-8BE6-4C9D2A60D828}" destId="{1703EFE0-F633-6549-B5B4-25EF0E378790}" srcOrd="3" destOrd="0" parTransId="{3954E605-BFF2-5944-945B-C7915D5B636F}" sibTransId="{508B4DC1-D9A0-6849-9DD3-E2CE0EB3C9A9}"/>
    <dgm:cxn modelId="{FAA56560-BB6F-A24E-B8DC-ABFBAA98F602}" srcId="{99D48E02-DDD5-B146-8BE6-4C9D2A60D828}" destId="{C4A4C9CD-4342-5D42-BF86-62C72D2B8887}" srcOrd="2" destOrd="0" parTransId="{C02F03F3-D8F5-0344-86BA-198E5F23AEB3}" sibTransId="{F939A80E-00A9-DF4F-A51D-0D2064D91D63}"/>
    <dgm:cxn modelId="{8328F16F-A6F6-2847-A737-20527AFBD7EB}" srcId="{99D48E02-DDD5-B146-8BE6-4C9D2A60D828}" destId="{0CE3C80F-6694-3548-9F7D-A74D030144A6}" srcOrd="5" destOrd="0" parTransId="{9D50ABED-0AD3-A34A-A74D-06F0E104F79A}" sibTransId="{E9702B5E-4A5E-A247-B78C-E28EA8B84921}"/>
    <dgm:cxn modelId="{D37E1777-E799-124A-8538-5C4C1D1B03A8}" srcId="{99D48E02-DDD5-B146-8BE6-4C9D2A60D828}" destId="{A07A1D0C-F473-A34F-A60A-07EB2084B8AC}" srcOrd="0" destOrd="0" parTransId="{B9BF2284-D869-194F-80A6-FA55DB0E8A84}" sibTransId="{D5A52E21-B49C-5749-9F33-D941402AA8D0}"/>
    <dgm:cxn modelId="{5892497D-89A8-8C4B-B85C-5B672C3A4F24}" type="presOf" srcId="{99D48E02-DDD5-B146-8BE6-4C9D2A60D828}" destId="{DE6D7FD0-3811-2F4B-B96F-33814EC8FD9F}" srcOrd="0" destOrd="0" presId="urn:microsoft.com/office/officeart/2005/8/layout/vProcess5"/>
    <dgm:cxn modelId="{BC34C480-4326-014D-91E3-6383B85410F5}" type="presOf" srcId="{508B4DC1-D9A0-6849-9DD3-E2CE0EB3C9A9}" destId="{78F709D4-CA0E-F24A-805D-07D6B5C1C53A}" srcOrd="0" destOrd="0" presId="urn:microsoft.com/office/officeart/2005/8/layout/vProcess5"/>
    <dgm:cxn modelId="{D4F1CD80-29EC-C04A-892D-3CFE3B1C0733}" type="presOf" srcId="{D5E0041E-144A-104E-9CF1-79461CF086B3}" destId="{AC122973-C427-974C-B004-B3C9D4E2EA98}" srcOrd="1" destOrd="0" presId="urn:microsoft.com/office/officeart/2005/8/layout/vProcess5"/>
    <dgm:cxn modelId="{948B2691-AB9D-DA4D-B1CF-A32ECF989BE6}" type="presOf" srcId="{1703EFE0-F633-6549-B5B4-25EF0E378790}" destId="{77FC0B4C-3C0B-3044-8080-FE6B421EB34E}" srcOrd="1" destOrd="0" presId="urn:microsoft.com/office/officeart/2005/8/layout/vProcess5"/>
    <dgm:cxn modelId="{7F596DA0-F72A-8049-9C8A-BCB818879B28}" type="presOf" srcId="{01346210-E211-8B4A-B167-0E3A1762271C}" destId="{5EFF2E5D-7A6B-A341-89DA-0B1D7CFB8D3C}" srcOrd="0" destOrd="0" presId="urn:microsoft.com/office/officeart/2005/8/layout/vProcess5"/>
    <dgm:cxn modelId="{8BE77EAD-6D2B-8F4A-A257-AC3C0F61F61B}" type="presOf" srcId="{F939A80E-00A9-DF4F-A51D-0D2064D91D63}" destId="{F6AC84BC-A5AB-E348-8A0B-F7CFD8111721}" srcOrd="0" destOrd="0" presId="urn:microsoft.com/office/officeart/2005/8/layout/vProcess5"/>
    <dgm:cxn modelId="{163871B1-52CB-5149-B96D-3394A77E2EB8}" type="presOf" srcId="{D5E0041E-144A-104E-9CF1-79461CF086B3}" destId="{D2415AEC-D22A-AC4D-965A-36C61507260B}" srcOrd="0" destOrd="0" presId="urn:microsoft.com/office/officeart/2005/8/layout/vProcess5"/>
    <dgm:cxn modelId="{0FF48AB5-7A27-4D4B-ACE9-26818B79808F}" type="presOf" srcId="{A07A1D0C-F473-A34F-A60A-07EB2084B8AC}" destId="{F8D6EEE8-CADC-8D4D-874C-542F4F338A3A}" srcOrd="1" destOrd="0" presId="urn:microsoft.com/office/officeart/2005/8/layout/vProcess5"/>
    <dgm:cxn modelId="{269F8ECA-45C3-784D-A2D0-3C68C195D70B}" srcId="{99D48E02-DDD5-B146-8BE6-4C9D2A60D828}" destId="{D5E0041E-144A-104E-9CF1-79461CF086B3}" srcOrd="4" destOrd="0" parTransId="{611D1EE4-0534-A84D-AA96-2A7289C5ADD8}" sibTransId="{DCE8525D-342F-7345-9DFC-68670B7EE02B}"/>
    <dgm:cxn modelId="{70FABDFA-76B1-D641-B601-6E04E1A3FEC0}" type="presOf" srcId="{1703EFE0-F633-6549-B5B4-25EF0E378790}" destId="{61D89938-F33B-F34C-A926-48A9F0F36533}" srcOrd="0" destOrd="0" presId="urn:microsoft.com/office/officeart/2005/8/layout/vProcess5"/>
    <dgm:cxn modelId="{A797E601-37F9-204E-9C2F-2972FB4855DC}" type="presParOf" srcId="{DE6D7FD0-3811-2F4B-B96F-33814EC8FD9F}" destId="{C0982C30-0296-F54C-A4A7-5EF1FF9ADDCD}" srcOrd="0" destOrd="0" presId="urn:microsoft.com/office/officeart/2005/8/layout/vProcess5"/>
    <dgm:cxn modelId="{26C6883E-9D57-484F-B0D6-FA9C163973F3}" type="presParOf" srcId="{DE6D7FD0-3811-2F4B-B96F-33814EC8FD9F}" destId="{C79F99C8-5C31-0A48-9FBC-3392B94E7FAF}" srcOrd="1" destOrd="0" presId="urn:microsoft.com/office/officeart/2005/8/layout/vProcess5"/>
    <dgm:cxn modelId="{FD64033E-BE7A-864F-98A0-B2D1DEC4020D}" type="presParOf" srcId="{DE6D7FD0-3811-2F4B-B96F-33814EC8FD9F}" destId="{5EFF2E5D-7A6B-A341-89DA-0B1D7CFB8D3C}" srcOrd="2" destOrd="0" presId="urn:microsoft.com/office/officeart/2005/8/layout/vProcess5"/>
    <dgm:cxn modelId="{F4ED2B20-EF0C-6141-88C5-9A12E29B4BD4}" type="presParOf" srcId="{DE6D7FD0-3811-2F4B-B96F-33814EC8FD9F}" destId="{C79F0027-E405-4547-AD53-EF5F28D32F2D}" srcOrd="3" destOrd="0" presId="urn:microsoft.com/office/officeart/2005/8/layout/vProcess5"/>
    <dgm:cxn modelId="{2CF5D1D7-A6AE-FB45-918A-29FC798F6F90}" type="presParOf" srcId="{DE6D7FD0-3811-2F4B-B96F-33814EC8FD9F}" destId="{61D89938-F33B-F34C-A926-48A9F0F36533}" srcOrd="4" destOrd="0" presId="urn:microsoft.com/office/officeart/2005/8/layout/vProcess5"/>
    <dgm:cxn modelId="{83AADC6B-CEE5-CF42-A1B9-8F7EF0260227}" type="presParOf" srcId="{DE6D7FD0-3811-2F4B-B96F-33814EC8FD9F}" destId="{D2415AEC-D22A-AC4D-965A-36C61507260B}" srcOrd="5" destOrd="0" presId="urn:microsoft.com/office/officeart/2005/8/layout/vProcess5"/>
    <dgm:cxn modelId="{7504F1FF-4400-FA40-BCEA-B8411E2276F8}" type="presParOf" srcId="{DE6D7FD0-3811-2F4B-B96F-33814EC8FD9F}" destId="{BE8C5C60-CD3A-5F4A-BDEF-74B472EE8770}" srcOrd="6" destOrd="0" presId="urn:microsoft.com/office/officeart/2005/8/layout/vProcess5"/>
    <dgm:cxn modelId="{04E29213-13A8-0D48-9239-8D7C9590CB6D}" type="presParOf" srcId="{DE6D7FD0-3811-2F4B-B96F-33814EC8FD9F}" destId="{4C89AE2C-5130-3D44-9A2B-91B0F2324DC8}" srcOrd="7" destOrd="0" presId="urn:microsoft.com/office/officeart/2005/8/layout/vProcess5"/>
    <dgm:cxn modelId="{14C841E0-A330-F74C-883B-4B815E4A0282}" type="presParOf" srcId="{DE6D7FD0-3811-2F4B-B96F-33814EC8FD9F}" destId="{F6AC84BC-A5AB-E348-8A0B-F7CFD8111721}" srcOrd="8" destOrd="0" presId="urn:microsoft.com/office/officeart/2005/8/layout/vProcess5"/>
    <dgm:cxn modelId="{52AD5857-4C5E-3042-9B6B-E003A60492B9}" type="presParOf" srcId="{DE6D7FD0-3811-2F4B-B96F-33814EC8FD9F}" destId="{78F709D4-CA0E-F24A-805D-07D6B5C1C53A}" srcOrd="9" destOrd="0" presId="urn:microsoft.com/office/officeart/2005/8/layout/vProcess5"/>
    <dgm:cxn modelId="{99C3B85E-18D9-634A-BE07-8147849D4F74}" type="presParOf" srcId="{DE6D7FD0-3811-2F4B-B96F-33814EC8FD9F}" destId="{F8D6EEE8-CADC-8D4D-874C-542F4F338A3A}" srcOrd="10" destOrd="0" presId="urn:microsoft.com/office/officeart/2005/8/layout/vProcess5"/>
    <dgm:cxn modelId="{6593AA22-3D19-C640-9148-1BB434D2A074}" type="presParOf" srcId="{DE6D7FD0-3811-2F4B-B96F-33814EC8FD9F}" destId="{C2C7F3ED-238F-9046-8A6E-A97371D9258A}" srcOrd="11" destOrd="0" presId="urn:microsoft.com/office/officeart/2005/8/layout/vProcess5"/>
    <dgm:cxn modelId="{EFBCB5C8-EEE2-AF4C-952D-D4D0A07008FD}" type="presParOf" srcId="{DE6D7FD0-3811-2F4B-B96F-33814EC8FD9F}" destId="{ACBB3C98-33DB-184F-9385-88F366550966}" srcOrd="12" destOrd="0" presId="urn:microsoft.com/office/officeart/2005/8/layout/vProcess5"/>
    <dgm:cxn modelId="{3ADC9ECD-5BFF-AF42-BC6A-E1B4D7867875}" type="presParOf" srcId="{DE6D7FD0-3811-2F4B-B96F-33814EC8FD9F}" destId="{77FC0B4C-3C0B-3044-8080-FE6B421EB34E}" srcOrd="13" destOrd="0" presId="urn:microsoft.com/office/officeart/2005/8/layout/vProcess5"/>
    <dgm:cxn modelId="{E4211235-6D14-4147-9D00-1CD7AE0D731F}" type="presParOf" srcId="{DE6D7FD0-3811-2F4B-B96F-33814EC8FD9F}" destId="{AC122973-C427-974C-B004-B3C9D4E2EA98}" srcOrd="14" destOrd="0" presId="urn:microsoft.com/office/officeart/2005/8/layout/vProcess5"/>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B40C876-BAB7-8246-86DF-F5D679C72B9B}" type="doc">
      <dgm:prSet loTypeId="urn:microsoft.com/office/officeart/2005/8/layout/vProcess5" loCatId="process" qsTypeId="urn:microsoft.com/office/officeart/2005/8/quickstyle/simple3" qsCatId="simple" csTypeId="urn:microsoft.com/office/officeart/2005/8/colors/accent1_2" csCatId="accent1" phldr="1"/>
      <dgm:spPr/>
      <dgm:t>
        <a:bodyPr/>
        <a:lstStyle/>
        <a:p>
          <a:endParaRPr lang="en-US"/>
        </a:p>
      </dgm:t>
    </dgm:pt>
    <dgm:pt modelId="{37B1CB40-C715-B947-BF6B-15C9AEB2371C}">
      <dgm:prSet/>
      <dgm:spPr/>
      <dgm:t>
        <a:bodyPr/>
        <a:lstStyle/>
        <a:p>
          <a:r>
            <a:rPr lang="en-US" b="0" dirty="0"/>
            <a:t>performed an HTTP GET method to request the Falcon9 Launch HTML page as an HTTP response</a:t>
          </a:r>
          <a:endParaRPr lang="en-US" dirty="0"/>
        </a:p>
      </dgm:t>
    </dgm:pt>
    <dgm:pt modelId="{9A15B9F4-A7DD-0D43-BA29-B0A6BF4EA5D8}" type="parTrans" cxnId="{DD44890A-7B42-484E-8091-1671103F6C08}">
      <dgm:prSet/>
      <dgm:spPr/>
      <dgm:t>
        <a:bodyPr/>
        <a:lstStyle/>
        <a:p>
          <a:endParaRPr lang="en-US"/>
        </a:p>
      </dgm:t>
    </dgm:pt>
    <dgm:pt modelId="{73DEB012-3B43-8044-A0C4-95C282176C39}" type="sibTrans" cxnId="{DD44890A-7B42-484E-8091-1671103F6C08}">
      <dgm:prSet/>
      <dgm:spPr/>
      <dgm:t>
        <a:bodyPr/>
        <a:lstStyle/>
        <a:p>
          <a:endParaRPr lang="en-US"/>
        </a:p>
      </dgm:t>
    </dgm:pt>
    <dgm:pt modelId="{5A728271-27FF-A948-8659-02AA96125028}">
      <dgm:prSet/>
      <dgm:spPr/>
      <dgm:t>
        <a:bodyPr/>
        <a:lstStyle/>
        <a:p>
          <a:r>
            <a:rPr lang="en-US" b="0"/>
            <a:t>Created a `BeautifulSoup` object from the HTML `response`</a:t>
          </a:r>
          <a:endParaRPr lang="en-US"/>
        </a:p>
      </dgm:t>
    </dgm:pt>
    <dgm:pt modelId="{01C7058E-63AA-054F-BCD4-AF28ACA88821}" type="parTrans" cxnId="{BF99D31B-87C9-3748-A33D-48D60E4C4E4A}">
      <dgm:prSet/>
      <dgm:spPr/>
      <dgm:t>
        <a:bodyPr/>
        <a:lstStyle/>
        <a:p>
          <a:endParaRPr lang="en-US"/>
        </a:p>
      </dgm:t>
    </dgm:pt>
    <dgm:pt modelId="{37134026-8AB3-DE4A-8739-18C38AC09C89}" type="sibTrans" cxnId="{BF99D31B-87C9-3748-A33D-48D60E4C4E4A}">
      <dgm:prSet/>
      <dgm:spPr/>
      <dgm:t>
        <a:bodyPr/>
        <a:lstStyle/>
        <a:p>
          <a:endParaRPr lang="en-US"/>
        </a:p>
      </dgm:t>
    </dgm:pt>
    <dgm:pt modelId="{1C834F3E-0CBE-BB41-87B6-935FBEBB7A8B}">
      <dgm:prSet/>
      <dgm:spPr/>
      <dgm:t>
        <a:bodyPr/>
        <a:lstStyle/>
        <a:p>
          <a:r>
            <a:rPr lang="en-US" b="0"/>
            <a:t>collected all relevant column names from the HTML table header</a:t>
          </a:r>
          <a:endParaRPr lang="en-US"/>
        </a:p>
      </dgm:t>
    </dgm:pt>
    <dgm:pt modelId="{9D553D90-20A9-2944-9F01-19E91FF31C87}" type="parTrans" cxnId="{DA5E4C1B-AA77-7143-9E61-0DABA1883D17}">
      <dgm:prSet/>
      <dgm:spPr/>
      <dgm:t>
        <a:bodyPr/>
        <a:lstStyle/>
        <a:p>
          <a:endParaRPr lang="en-US"/>
        </a:p>
      </dgm:t>
    </dgm:pt>
    <dgm:pt modelId="{60E54529-8171-5648-8F61-D637644B0007}" type="sibTrans" cxnId="{DA5E4C1B-AA77-7143-9E61-0DABA1883D17}">
      <dgm:prSet/>
      <dgm:spPr/>
      <dgm:t>
        <a:bodyPr/>
        <a:lstStyle/>
        <a:p>
          <a:endParaRPr lang="en-US"/>
        </a:p>
      </dgm:t>
    </dgm:pt>
    <dgm:pt modelId="{D9A5DE8F-6445-D341-AD8C-BC869B70FB10}">
      <dgm:prSet/>
      <dgm:spPr/>
      <dgm:t>
        <a:bodyPr/>
        <a:lstStyle/>
        <a:p>
          <a:r>
            <a:rPr lang="en-US" b="0"/>
            <a:t>Created a data frame by parsing the launch HTML tables</a:t>
          </a:r>
          <a:endParaRPr lang="en-US"/>
        </a:p>
      </dgm:t>
    </dgm:pt>
    <dgm:pt modelId="{F6E6BA16-1D8F-9449-8F5E-20DACC090774}" type="parTrans" cxnId="{9563C5AF-82AF-EC4A-A570-0A1614937ABC}">
      <dgm:prSet/>
      <dgm:spPr/>
      <dgm:t>
        <a:bodyPr/>
        <a:lstStyle/>
        <a:p>
          <a:endParaRPr lang="en-US"/>
        </a:p>
      </dgm:t>
    </dgm:pt>
    <dgm:pt modelId="{50E6909F-44BF-1847-8883-91F4C0AF96BE}" type="sibTrans" cxnId="{9563C5AF-82AF-EC4A-A570-0A1614937ABC}">
      <dgm:prSet/>
      <dgm:spPr/>
      <dgm:t>
        <a:bodyPr/>
        <a:lstStyle/>
        <a:p>
          <a:endParaRPr lang="en-US"/>
        </a:p>
      </dgm:t>
    </dgm:pt>
    <dgm:pt modelId="{A9595DD4-06A4-9B43-B1DB-603BC660E716}" type="pres">
      <dgm:prSet presAssocID="{AB40C876-BAB7-8246-86DF-F5D679C72B9B}" presName="outerComposite" presStyleCnt="0">
        <dgm:presLayoutVars>
          <dgm:chMax val="5"/>
          <dgm:dir/>
          <dgm:resizeHandles val="exact"/>
        </dgm:presLayoutVars>
      </dgm:prSet>
      <dgm:spPr/>
    </dgm:pt>
    <dgm:pt modelId="{CF28D5D1-9A15-6E41-A7BF-9A1A42F789AD}" type="pres">
      <dgm:prSet presAssocID="{AB40C876-BAB7-8246-86DF-F5D679C72B9B}" presName="dummyMaxCanvas" presStyleCnt="0">
        <dgm:presLayoutVars/>
      </dgm:prSet>
      <dgm:spPr/>
    </dgm:pt>
    <dgm:pt modelId="{00091ED3-3247-E447-8AB1-DB80844289A9}" type="pres">
      <dgm:prSet presAssocID="{AB40C876-BAB7-8246-86DF-F5D679C72B9B}" presName="FourNodes_1" presStyleLbl="node1" presStyleIdx="0" presStyleCnt="4">
        <dgm:presLayoutVars>
          <dgm:bulletEnabled val="1"/>
        </dgm:presLayoutVars>
      </dgm:prSet>
      <dgm:spPr/>
    </dgm:pt>
    <dgm:pt modelId="{FA0657A3-FC11-9049-8DCF-153C276E7DC1}" type="pres">
      <dgm:prSet presAssocID="{AB40C876-BAB7-8246-86DF-F5D679C72B9B}" presName="FourNodes_2" presStyleLbl="node1" presStyleIdx="1" presStyleCnt="4">
        <dgm:presLayoutVars>
          <dgm:bulletEnabled val="1"/>
        </dgm:presLayoutVars>
      </dgm:prSet>
      <dgm:spPr/>
    </dgm:pt>
    <dgm:pt modelId="{9750BAFD-C155-1744-8E81-0A381E1838E6}" type="pres">
      <dgm:prSet presAssocID="{AB40C876-BAB7-8246-86DF-F5D679C72B9B}" presName="FourNodes_3" presStyleLbl="node1" presStyleIdx="2" presStyleCnt="4">
        <dgm:presLayoutVars>
          <dgm:bulletEnabled val="1"/>
        </dgm:presLayoutVars>
      </dgm:prSet>
      <dgm:spPr/>
    </dgm:pt>
    <dgm:pt modelId="{2BC2B79D-042D-7C46-AFE4-669375171C61}" type="pres">
      <dgm:prSet presAssocID="{AB40C876-BAB7-8246-86DF-F5D679C72B9B}" presName="FourNodes_4" presStyleLbl="node1" presStyleIdx="3" presStyleCnt="4">
        <dgm:presLayoutVars>
          <dgm:bulletEnabled val="1"/>
        </dgm:presLayoutVars>
      </dgm:prSet>
      <dgm:spPr/>
    </dgm:pt>
    <dgm:pt modelId="{62C84810-8E31-5E4C-A9D9-18785E1A60B1}" type="pres">
      <dgm:prSet presAssocID="{AB40C876-BAB7-8246-86DF-F5D679C72B9B}" presName="FourConn_1-2" presStyleLbl="fgAccFollowNode1" presStyleIdx="0" presStyleCnt="3">
        <dgm:presLayoutVars>
          <dgm:bulletEnabled val="1"/>
        </dgm:presLayoutVars>
      </dgm:prSet>
      <dgm:spPr/>
    </dgm:pt>
    <dgm:pt modelId="{4BE2AE0C-3057-1540-B95C-15E963869A13}" type="pres">
      <dgm:prSet presAssocID="{AB40C876-BAB7-8246-86DF-F5D679C72B9B}" presName="FourConn_2-3" presStyleLbl="fgAccFollowNode1" presStyleIdx="1" presStyleCnt="3">
        <dgm:presLayoutVars>
          <dgm:bulletEnabled val="1"/>
        </dgm:presLayoutVars>
      </dgm:prSet>
      <dgm:spPr/>
    </dgm:pt>
    <dgm:pt modelId="{2689457A-C1A9-5B41-BB0B-D34ACBF455C7}" type="pres">
      <dgm:prSet presAssocID="{AB40C876-BAB7-8246-86DF-F5D679C72B9B}" presName="FourConn_3-4" presStyleLbl="fgAccFollowNode1" presStyleIdx="2" presStyleCnt="3">
        <dgm:presLayoutVars>
          <dgm:bulletEnabled val="1"/>
        </dgm:presLayoutVars>
      </dgm:prSet>
      <dgm:spPr/>
    </dgm:pt>
    <dgm:pt modelId="{F204AF04-5782-8749-B5C9-A88C4410FAB4}" type="pres">
      <dgm:prSet presAssocID="{AB40C876-BAB7-8246-86DF-F5D679C72B9B}" presName="FourNodes_1_text" presStyleLbl="node1" presStyleIdx="3" presStyleCnt="4">
        <dgm:presLayoutVars>
          <dgm:bulletEnabled val="1"/>
        </dgm:presLayoutVars>
      </dgm:prSet>
      <dgm:spPr/>
    </dgm:pt>
    <dgm:pt modelId="{85A4071C-67E6-F047-B7C6-DF8435CAEB95}" type="pres">
      <dgm:prSet presAssocID="{AB40C876-BAB7-8246-86DF-F5D679C72B9B}" presName="FourNodes_2_text" presStyleLbl="node1" presStyleIdx="3" presStyleCnt="4">
        <dgm:presLayoutVars>
          <dgm:bulletEnabled val="1"/>
        </dgm:presLayoutVars>
      </dgm:prSet>
      <dgm:spPr/>
    </dgm:pt>
    <dgm:pt modelId="{4D1C4CD1-68B4-E34E-B4EE-8672C0005A88}" type="pres">
      <dgm:prSet presAssocID="{AB40C876-BAB7-8246-86DF-F5D679C72B9B}" presName="FourNodes_3_text" presStyleLbl="node1" presStyleIdx="3" presStyleCnt="4">
        <dgm:presLayoutVars>
          <dgm:bulletEnabled val="1"/>
        </dgm:presLayoutVars>
      </dgm:prSet>
      <dgm:spPr/>
    </dgm:pt>
    <dgm:pt modelId="{F22C8E34-FAB2-8A4B-A608-9883D0A9829E}" type="pres">
      <dgm:prSet presAssocID="{AB40C876-BAB7-8246-86DF-F5D679C72B9B}" presName="FourNodes_4_text" presStyleLbl="node1" presStyleIdx="3" presStyleCnt="4">
        <dgm:presLayoutVars>
          <dgm:bulletEnabled val="1"/>
        </dgm:presLayoutVars>
      </dgm:prSet>
      <dgm:spPr/>
    </dgm:pt>
  </dgm:ptLst>
  <dgm:cxnLst>
    <dgm:cxn modelId="{DD44890A-7B42-484E-8091-1671103F6C08}" srcId="{AB40C876-BAB7-8246-86DF-F5D679C72B9B}" destId="{37B1CB40-C715-B947-BF6B-15C9AEB2371C}" srcOrd="0" destOrd="0" parTransId="{9A15B9F4-A7DD-0D43-BA29-B0A6BF4EA5D8}" sibTransId="{73DEB012-3B43-8044-A0C4-95C282176C39}"/>
    <dgm:cxn modelId="{DA5E4C1B-AA77-7143-9E61-0DABA1883D17}" srcId="{AB40C876-BAB7-8246-86DF-F5D679C72B9B}" destId="{1C834F3E-0CBE-BB41-87B6-935FBEBB7A8B}" srcOrd="2" destOrd="0" parTransId="{9D553D90-20A9-2944-9F01-19E91FF31C87}" sibTransId="{60E54529-8171-5648-8F61-D637644B0007}"/>
    <dgm:cxn modelId="{BF99D31B-87C9-3748-A33D-48D60E4C4E4A}" srcId="{AB40C876-BAB7-8246-86DF-F5D679C72B9B}" destId="{5A728271-27FF-A948-8659-02AA96125028}" srcOrd="1" destOrd="0" parTransId="{01C7058E-63AA-054F-BCD4-AF28ACA88821}" sibTransId="{37134026-8AB3-DE4A-8739-18C38AC09C89}"/>
    <dgm:cxn modelId="{2CEABD31-167F-E14C-B360-3BBB3FEF7F1C}" type="presOf" srcId="{1C834F3E-0CBE-BB41-87B6-935FBEBB7A8B}" destId="{9750BAFD-C155-1744-8E81-0A381E1838E6}" srcOrd="0" destOrd="0" presId="urn:microsoft.com/office/officeart/2005/8/layout/vProcess5"/>
    <dgm:cxn modelId="{C5172946-738B-924F-A03C-FAC8074C4BED}" type="presOf" srcId="{D9A5DE8F-6445-D341-AD8C-BC869B70FB10}" destId="{2BC2B79D-042D-7C46-AFE4-669375171C61}" srcOrd="0" destOrd="0" presId="urn:microsoft.com/office/officeart/2005/8/layout/vProcess5"/>
    <dgm:cxn modelId="{4E469357-60B6-EA4A-ADB9-02354956049E}" type="presOf" srcId="{AB40C876-BAB7-8246-86DF-F5D679C72B9B}" destId="{A9595DD4-06A4-9B43-B1DB-603BC660E716}" srcOrd="0" destOrd="0" presId="urn:microsoft.com/office/officeart/2005/8/layout/vProcess5"/>
    <dgm:cxn modelId="{A401FD70-9BED-BA4C-9E3F-F4EB9DB225D0}" type="presOf" srcId="{37B1CB40-C715-B947-BF6B-15C9AEB2371C}" destId="{F204AF04-5782-8749-B5C9-A88C4410FAB4}" srcOrd="1" destOrd="0" presId="urn:microsoft.com/office/officeart/2005/8/layout/vProcess5"/>
    <dgm:cxn modelId="{548E7B85-EB8C-D243-BEB0-13F6739636C4}" type="presOf" srcId="{60E54529-8171-5648-8F61-D637644B0007}" destId="{2689457A-C1A9-5B41-BB0B-D34ACBF455C7}" srcOrd="0" destOrd="0" presId="urn:microsoft.com/office/officeart/2005/8/layout/vProcess5"/>
    <dgm:cxn modelId="{459EFE87-77ED-D740-9D48-5B9F12FDAC4C}" type="presOf" srcId="{37B1CB40-C715-B947-BF6B-15C9AEB2371C}" destId="{00091ED3-3247-E447-8AB1-DB80844289A9}" srcOrd="0" destOrd="0" presId="urn:microsoft.com/office/officeart/2005/8/layout/vProcess5"/>
    <dgm:cxn modelId="{41D4CE96-B1D8-044E-BC81-64F22CA9253C}" type="presOf" srcId="{5A728271-27FF-A948-8659-02AA96125028}" destId="{FA0657A3-FC11-9049-8DCF-153C276E7DC1}" srcOrd="0" destOrd="0" presId="urn:microsoft.com/office/officeart/2005/8/layout/vProcess5"/>
    <dgm:cxn modelId="{83CBAAA2-C860-F849-92BA-F46917C78ECE}" type="presOf" srcId="{1C834F3E-0CBE-BB41-87B6-935FBEBB7A8B}" destId="{4D1C4CD1-68B4-E34E-B4EE-8672C0005A88}" srcOrd="1" destOrd="0" presId="urn:microsoft.com/office/officeart/2005/8/layout/vProcess5"/>
    <dgm:cxn modelId="{C8C1B2A3-2CA9-1945-ADA1-5E5DDBBB0194}" type="presOf" srcId="{5A728271-27FF-A948-8659-02AA96125028}" destId="{85A4071C-67E6-F047-B7C6-DF8435CAEB95}" srcOrd="1" destOrd="0" presId="urn:microsoft.com/office/officeart/2005/8/layout/vProcess5"/>
    <dgm:cxn modelId="{9563C5AF-82AF-EC4A-A570-0A1614937ABC}" srcId="{AB40C876-BAB7-8246-86DF-F5D679C72B9B}" destId="{D9A5DE8F-6445-D341-AD8C-BC869B70FB10}" srcOrd="3" destOrd="0" parTransId="{F6E6BA16-1D8F-9449-8F5E-20DACC090774}" sibTransId="{50E6909F-44BF-1847-8883-91F4C0AF96BE}"/>
    <dgm:cxn modelId="{91D0D7D7-0DD6-1B45-95AD-BC804472EC62}" type="presOf" srcId="{73DEB012-3B43-8044-A0C4-95C282176C39}" destId="{62C84810-8E31-5E4C-A9D9-18785E1A60B1}" srcOrd="0" destOrd="0" presId="urn:microsoft.com/office/officeart/2005/8/layout/vProcess5"/>
    <dgm:cxn modelId="{098E23E3-A12B-EB41-9C89-58EC01E17181}" type="presOf" srcId="{37134026-8AB3-DE4A-8739-18C38AC09C89}" destId="{4BE2AE0C-3057-1540-B95C-15E963869A13}" srcOrd="0" destOrd="0" presId="urn:microsoft.com/office/officeart/2005/8/layout/vProcess5"/>
    <dgm:cxn modelId="{C361DDF0-97C2-7E44-B9D5-9512DC104436}" type="presOf" srcId="{D9A5DE8F-6445-D341-AD8C-BC869B70FB10}" destId="{F22C8E34-FAB2-8A4B-A608-9883D0A9829E}" srcOrd="1" destOrd="0" presId="urn:microsoft.com/office/officeart/2005/8/layout/vProcess5"/>
    <dgm:cxn modelId="{899B365E-48E4-194D-87A2-F6A2AA8D78A7}" type="presParOf" srcId="{A9595DD4-06A4-9B43-B1DB-603BC660E716}" destId="{CF28D5D1-9A15-6E41-A7BF-9A1A42F789AD}" srcOrd="0" destOrd="0" presId="urn:microsoft.com/office/officeart/2005/8/layout/vProcess5"/>
    <dgm:cxn modelId="{4F324C12-4ECF-3A4D-BAC1-9522C78E9630}" type="presParOf" srcId="{A9595DD4-06A4-9B43-B1DB-603BC660E716}" destId="{00091ED3-3247-E447-8AB1-DB80844289A9}" srcOrd="1" destOrd="0" presId="urn:microsoft.com/office/officeart/2005/8/layout/vProcess5"/>
    <dgm:cxn modelId="{8D2F6B2E-0503-F545-A456-C5DA4CAB5B20}" type="presParOf" srcId="{A9595DD4-06A4-9B43-B1DB-603BC660E716}" destId="{FA0657A3-FC11-9049-8DCF-153C276E7DC1}" srcOrd="2" destOrd="0" presId="urn:microsoft.com/office/officeart/2005/8/layout/vProcess5"/>
    <dgm:cxn modelId="{F1239017-2722-324F-A4D4-90EE47B56187}" type="presParOf" srcId="{A9595DD4-06A4-9B43-B1DB-603BC660E716}" destId="{9750BAFD-C155-1744-8E81-0A381E1838E6}" srcOrd="3" destOrd="0" presId="urn:microsoft.com/office/officeart/2005/8/layout/vProcess5"/>
    <dgm:cxn modelId="{E65A0383-D141-4C4B-AF7C-95D621545000}" type="presParOf" srcId="{A9595DD4-06A4-9B43-B1DB-603BC660E716}" destId="{2BC2B79D-042D-7C46-AFE4-669375171C61}" srcOrd="4" destOrd="0" presId="urn:microsoft.com/office/officeart/2005/8/layout/vProcess5"/>
    <dgm:cxn modelId="{C1F66E37-E07E-854E-A1BC-7E0695F15405}" type="presParOf" srcId="{A9595DD4-06A4-9B43-B1DB-603BC660E716}" destId="{62C84810-8E31-5E4C-A9D9-18785E1A60B1}" srcOrd="5" destOrd="0" presId="urn:microsoft.com/office/officeart/2005/8/layout/vProcess5"/>
    <dgm:cxn modelId="{159C2F81-FEBD-3149-A608-ABECF3654941}" type="presParOf" srcId="{A9595DD4-06A4-9B43-B1DB-603BC660E716}" destId="{4BE2AE0C-3057-1540-B95C-15E963869A13}" srcOrd="6" destOrd="0" presId="urn:microsoft.com/office/officeart/2005/8/layout/vProcess5"/>
    <dgm:cxn modelId="{82A08B79-CFAD-C643-94E8-07997F19AA03}" type="presParOf" srcId="{A9595DD4-06A4-9B43-B1DB-603BC660E716}" destId="{2689457A-C1A9-5B41-BB0B-D34ACBF455C7}" srcOrd="7" destOrd="0" presId="urn:microsoft.com/office/officeart/2005/8/layout/vProcess5"/>
    <dgm:cxn modelId="{F1BEB6D4-DBAA-2B41-B0AC-C841E46EE123}" type="presParOf" srcId="{A9595DD4-06A4-9B43-B1DB-603BC660E716}" destId="{F204AF04-5782-8749-B5C9-A88C4410FAB4}" srcOrd="8" destOrd="0" presId="urn:microsoft.com/office/officeart/2005/8/layout/vProcess5"/>
    <dgm:cxn modelId="{C8BA765C-EA3F-8241-90D7-7B3E37341498}" type="presParOf" srcId="{A9595DD4-06A4-9B43-B1DB-603BC660E716}" destId="{85A4071C-67E6-F047-B7C6-DF8435CAEB95}" srcOrd="9" destOrd="0" presId="urn:microsoft.com/office/officeart/2005/8/layout/vProcess5"/>
    <dgm:cxn modelId="{79481AFC-0AAB-2E4A-85B9-DF5E8D6B5F4C}" type="presParOf" srcId="{A9595DD4-06A4-9B43-B1DB-603BC660E716}" destId="{4D1C4CD1-68B4-E34E-B4EE-8672C0005A88}" srcOrd="10" destOrd="0" presId="urn:microsoft.com/office/officeart/2005/8/layout/vProcess5"/>
    <dgm:cxn modelId="{84BC9B8B-EA50-4F4A-93B7-73B649CB8027}" type="presParOf" srcId="{A9595DD4-06A4-9B43-B1DB-603BC660E716}" destId="{F22C8E34-FAB2-8A4B-A608-9883D0A9829E}" srcOrd="11"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720DBB5-2C60-1B47-8B30-F6B9D6A7FCD6}" type="doc">
      <dgm:prSet loTypeId="urn:microsoft.com/office/officeart/2005/8/layout/vProcess5" loCatId="process" qsTypeId="urn:microsoft.com/office/officeart/2005/8/quickstyle/simple3" qsCatId="simple" csTypeId="urn:microsoft.com/office/officeart/2005/8/colors/accent1_2" csCatId="accent1" phldr="1"/>
      <dgm:spPr/>
      <dgm:t>
        <a:bodyPr/>
        <a:lstStyle/>
        <a:p>
          <a:endParaRPr lang="en-US"/>
        </a:p>
      </dgm:t>
    </dgm:pt>
    <dgm:pt modelId="{50D3B817-CB9F-DE4B-AA67-DD1FF9370418}">
      <dgm:prSet custT="1"/>
      <dgm:spPr/>
      <dgm:t>
        <a:bodyPr/>
        <a:lstStyle/>
        <a:p>
          <a:r>
            <a:rPr lang="en-US" sz="2400" dirty="0"/>
            <a:t>Explored the data types and counts in each column</a:t>
          </a:r>
        </a:p>
      </dgm:t>
    </dgm:pt>
    <dgm:pt modelId="{9A47BAAF-FB06-544B-A193-D01048C1EC61}" type="parTrans" cxnId="{772CB4E3-B7DB-CF45-852C-F53D186A89F5}">
      <dgm:prSet/>
      <dgm:spPr/>
      <dgm:t>
        <a:bodyPr/>
        <a:lstStyle/>
        <a:p>
          <a:endParaRPr lang="en-US"/>
        </a:p>
      </dgm:t>
    </dgm:pt>
    <dgm:pt modelId="{BCFE3DFD-E61F-5648-B02F-38AF19D928C0}" type="sibTrans" cxnId="{772CB4E3-B7DB-CF45-852C-F53D186A89F5}">
      <dgm:prSet/>
      <dgm:spPr/>
      <dgm:t>
        <a:bodyPr/>
        <a:lstStyle/>
        <a:p>
          <a:endParaRPr lang="en-US"/>
        </a:p>
      </dgm:t>
    </dgm:pt>
    <dgm:pt modelId="{2BB6B383-597F-8F48-A3E0-936CA7316275}">
      <dgm:prSet custT="1"/>
      <dgm:spPr/>
      <dgm:t>
        <a:bodyPr/>
        <a:lstStyle/>
        <a:p>
          <a:endParaRPr lang="en-US" sz="1200" dirty="0"/>
        </a:p>
      </dgm:t>
    </dgm:pt>
    <dgm:pt modelId="{5B7E17EE-16E4-A549-80DE-03E7AD10AF99}" type="parTrans" cxnId="{C844D0F8-D3A8-A047-82D9-D31CA99CA56B}">
      <dgm:prSet/>
      <dgm:spPr/>
      <dgm:t>
        <a:bodyPr/>
        <a:lstStyle/>
        <a:p>
          <a:endParaRPr lang="en-US"/>
        </a:p>
      </dgm:t>
    </dgm:pt>
    <dgm:pt modelId="{EEC0C98E-6A4F-6C42-B9BF-D0CCC5C539F3}" type="sibTrans" cxnId="{C844D0F8-D3A8-A047-82D9-D31CA99CA56B}">
      <dgm:prSet/>
      <dgm:spPr/>
      <dgm:t>
        <a:bodyPr/>
        <a:lstStyle/>
        <a:p>
          <a:endParaRPr lang="en-US"/>
        </a:p>
      </dgm:t>
    </dgm:pt>
    <dgm:pt modelId="{73EFEF26-8661-804B-AEF2-A962B98A06E0}">
      <dgm:prSet/>
      <dgm:spPr/>
      <dgm:t>
        <a:bodyPr/>
        <a:lstStyle/>
        <a:p>
          <a:r>
            <a:rPr lang="en-US" dirty="0"/>
            <a:t>Calculated the number of launches on each site</a:t>
          </a:r>
        </a:p>
      </dgm:t>
    </dgm:pt>
    <dgm:pt modelId="{8F3F7C5C-4D9F-CB4C-B6DA-9037BDB288F2}" type="parTrans" cxnId="{F1717A96-A772-7849-B30D-BD116799E5E5}">
      <dgm:prSet/>
      <dgm:spPr/>
      <dgm:t>
        <a:bodyPr/>
        <a:lstStyle/>
        <a:p>
          <a:endParaRPr lang="en-US"/>
        </a:p>
      </dgm:t>
    </dgm:pt>
    <dgm:pt modelId="{CF53F42C-3CE8-4346-BBF8-DEEBE5CEE6AD}" type="sibTrans" cxnId="{F1717A96-A772-7849-B30D-BD116799E5E5}">
      <dgm:prSet/>
      <dgm:spPr/>
      <dgm:t>
        <a:bodyPr/>
        <a:lstStyle/>
        <a:p>
          <a:endParaRPr lang="en-US"/>
        </a:p>
      </dgm:t>
    </dgm:pt>
    <dgm:pt modelId="{97C2C4C6-101C-A14E-A285-875308CFEFAC}">
      <dgm:prSet/>
      <dgm:spPr/>
      <dgm:t>
        <a:bodyPr/>
        <a:lstStyle/>
        <a:p>
          <a:r>
            <a:rPr lang="en-US" dirty="0"/>
            <a:t>Calculated the number and occurrence of each orbit</a:t>
          </a:r>
        </a:p>
      </dgm:t>
    </dgm:pt>
    <dgm:pt modelId="{1FAB438E-B844-5D46-A1F1-617D9787C826}" type="parTrans" cxnId="{704831F0-97AE-D54F-8756-62D587889A99}">
      <dgm:prSet/>
      <dgm:spPr/>
      <dgm:t>
        <a:bodyPr/>
        <a:lstStyle/>
        <a:p>
          <a:endParaRPr lang="en-US"/>
        </a:p>
      </dgm:t>
    </dgm:pt>
    <dgm:pt modelId="{85AFBDC8-3F58-264F-B59A-619F3F381B46}" type="sibTrans" cxnId="{704831F0-97AE-D54F-8756-62D587889A99}">
      <dgm:prSet/>
      <dgm:spPr/>
      <dgm:t>
        <a:bodyPr/>
        <a:lstStyle/>
        <a:p>
          <a:endParaRPr lang="en-US"/>
        </a:p>
      </dgm:t>
    </dgm:pt>
    <dgm:pt modelId="{81607C94-0F99-1C4C-8E77-C895913059C7}">
      <dgm:prSet/>
      <dgm:spPr/>
      <dgm:t>
        <a:bodyPr/>
        <a:lstStyle/>
        <a:p>
          <a:r>
            <a:rPr lang="en-US"/>
            <a:t>Calculated the number and occurrence of mission outcome of the orbits</a:t>
          </a:r>
          <a:endParaRPr lang="en-US" dirty="0"/>
        </a:p>
      </dgm:t>
    </dgm:pt>
    <dgm:pt modelId="{196FB2E0-8D01-014D-8563-CE15D61E875D}" type="parTrans" cxnId="{C691C9BE-1457-4B44-A269-F793DF2967C6}">
      <dgm:prSet/>
      <dgm:spPr/>
      <dgm:t>
        <a:bodyPr/>
        <a:lstStyle/>
        <a:p>
          <a:endParaRPr lang="en-US"/>
        </a:p>
      </dgm:t>
    </dgm:pt>
    <dgm:pt modelId="{ECC650C6-A5E9-D044-947A-D4D6A6CB224A}" type="sibTrans" cxnId="{C691C9BE-1457-4B44-A269-F793DF2967C6}">
      <dgm:prSet/>
      <dgm:spPr/>
      <dgm:t>
        <a:bodyPr/>
        <a:lstStyle/>
        <a:p>
          <a:endParaRPr lang="en-US"/>
        </a:p>
      </dgm:t>
    </dgm:pt>
    <dgm:pt modelId="{BE9620DB-8584-0348-917A-85D74673569B}">
      <dgm:prSet/>
      <dgm:spPr/>
      <dgm:t>
        <a:bodyPr/>
        <a:lstStyle/>
        <a:p>
          <a:r>
            <a:rPr lang="en-US" dirty="0"/>
            <a:t>Created a landing outcome label from Outcome column</a:t>
          </a:r>
        </a:p>
      </dgm:t>
    </dgm:pt>
    <dgm:pt modelId="{B27F26D5-E648-6943-B074-B0C7506A005E}" type="parTrans" cxnId="{6AED99B0-3814-CA4D-8E1F-9E2A0E0BBA6C}">
      <dgm:prSet/>
      <dgm:spPr/>
      <dgm:t>
        <a:bodyPr/>
        <a:lstStyle/>
        <a:p>
          <a:endParaRPr lang="en-US"/>
        </a:p>
      </dgm:t>
    </dgm:pt>
    <dgm:pt modelId="{486B5190-1040-DE4B-B987-3844026EB2FC}" type="sibTrans" cxnId="{6AED99B0-3814-CA4D-8E1F-9E2A0E0BBA6C}">
      <dgm:prSet/>
      <dgm:spPr/>
      <dgm:t>
        <a:bodyPr/>
        <a:lstStyle/>
        <a:p>
          <a:endParaRPr lang="en-US"/>
        </a:p>
      </dgm:t>
    </dgm:pt>
    <dgm:pt modelId="{5D1557E8-FBFA-B740-A6C8-27BDBFA32EBF}" type="pres">
      <dgm:prSet presAssocID="{4720DBB5-2C60-1B47-8B30-F6B9D6A7FCD6}" presName="outerComposite" presStyleCnt="0">
        <dgm:presLayoutVars>
          <dgm:chMax val="5"/>
          <dgm:dir/>
          <dgm:resizeHandles val="exact"/>
        </dgm:presLayoutVars>
      </dgm:prSet>
      <dgm:spPr/>
    </dgm:pt>
    <dgm:pt modelId="{8168F71B-0255-734C-9E32-EA400D1596E1}" type="pres">
      <dgm:prSet presAssocID="{4720DBB5-2C60-1B47-8B30-F6B9D6A7FCD6}" presName="dummyMaxCanvas" presStyleCnt="0">
        <dgm:presLayoutVars/>
      </dgm:prSet>
      <dgm:spPr/>
    </dgm:pt>
    <dgm:pt modelId="{FB8A39E6-D8E0-8241-A411-B2B2C2B1D14C}" type="pres">
      <dgm:prSet presAssocID="{4720DBB5-2C60-1B47-8B30-F6B9D6A7FCD6}" presName="FiveNodes_1" presStyleLbl="node1" presStyleIdx="0" presStyleCnt="5">
        <dgm:presLayoutVars>
          <dgm:bulletEnabled val="1"/>
        </dgm:presLayoutVars>
      </dgm:prSet>
      <dgm:spPr/>
    </dgm:pt>
    <dgm:pt modelId="{0110C1F0-46FF-BD4A-8BC1-3EA77C834775}" type="pres">
      <dgm:prSet presAssocID="{4720DBB5-2C60-1B47-8B30-F6B9D6A7FCD6}" presName="FiveNodes_2" presStyleLbl="node1" presStyleIdx="1" presStyleCnt="5">
        <dgm:presLayoutVars>
          <dgm:bulletEnabled val="1"/>
        </dgm:presLayoutVars>
      </dgm:prSet>
      <dgm:spPr/>
    </dgm:pt>
    <dgm:pt modelId="{66507F83-DA59-D546-8E96-3EE57F0E3F13}" type="pres">
      <dgm:prSet presAssocID="{4720DBB5-2C60-1B47-8B30-F6B9D6A7FCD6}" presName="FiveNodes_3" presStyleLbl="node1" presStyleIdx="2" presStyleCnt="5">
        <dgm:presLayoutVars>
          <dgm:bulletEnabled val="1"/>
        </dgm:presLayoutVars>
      </dgm:prSet>
      <dgm:spPr/>
    </dgm:pt>
    <dgm:pt modelId="{163F3A45-F44C-8543-94A5-11A37756F46B}" type="pres">
      <dgm:prSet presAssocID="{4720DBB5-2C60-1B47-8B30-F6B9D6A7FCD6}" presName="FiveNodes_4" presStyleLbl="node1" presStyleIdx="3" presStyleCnt="5">
        <dgm:presLayoutVars>
          <dgm:bulletEnabled val="1"/>
        </dgm:presLayoutVars>
      </dgm:prSet>
      <dgm:spPr/>
    </dgm:pt>
    <dgm:pt modelId="{B9423121-1C90-E940-81E6-EB5466D54FB7}" type="pres">
      <dgm:prSet presAssocID="{4720DBB5-2C60-1B47-8B30-F6B9D6A7FCD6}" presName="FiveNodes_5" presStyleLbl="node1" presStyleIdx="4" presStyleCnt="5">
        <dgm:presLayoutVars>
          <dgm:bulletEnabled val="1"/>
        </dgm:presLayoutVars>
      </dgm:prSet>
      <dgm:spPr/>
    </dgm:pt>
    <dgm:pt modelId="{24A18585-9E1C-5747-98C1-169CD13E40EE}" type="pres">
      <dgm:prSet presAssocID="{4720DBB5-2C60-1B47-8B30-F6B9D6A7FCD6}" presName="FiveConn_1-2" presStyleLbl="fgAccFollowNode1" presStyleIdx="0" presStyleCnt="4">
        <dgm:presLayoutVars>
          <dgm:bulletEnabled val="1"/>
        </dgm:presLayoutVars>
      </dgm:prSet>
      <dgm:spPr/>
    </dgm:pt>
    <dgm:pt modelId="{FA901E9E-9C88-614A-8099-A5DE2670FC0A}" type="pres">
      <dgm:prSet presAssocID="{4720DBB5-2C60-1B47-8B30-F6B9D6A7FCD6}" presName="FiveConn_2-3" presStyleLbl="fgAccFollowNode1" presStyleIdx="1" presStyleCnt="4">
        <dgm:presLayoutVars>
          <dgm:bulletEnabled val="1"/>
        </dgm:presLayoutVars>
      </dgm:prSet>
      <dgm:spPr/>
    </dgm:pt>
    <dgm:pt modelId="{D49F6B50-A8E8-2145-ACD4-5951A7840193}" type="pres">
      <dgm:prSet presAssocID="{4720DBB5-2C60-1B47-8B30-F6B9D6A7FCD6}" presName="FiveConn_3-4" presStyleLbl="fgAccFollowNode1" presStyleIdx="2" presStyleCnt="4">
        <dgm:presLayoutVars>
          <dgm:bulletEnabled val="1"/>
        </dgm:presLayoutVars>
      </dgm:prSet>
      <dgm:spPr/>
    </dgm:pt>
    <dgm:pt modelId="{3DC17DF2-5C05-294D-89A1-FAF36EFDCF44}" type="pres">
      <dgm:prSet presAssocID="{4720DBB5-2C60-1B47-8B30-F6B9D6A7FCD6}" presName="FiveConn_4-5" presStyleLbl="fgAccFollowNode1" presStyleIdx="3" presStyleCnt="4">
        <dgm:presLayoutVars>
          <dgm:bulletEnabled val="1"/>
        </dgm:presLayoutVars>
      </dgm:prSet>
      <dgm:spPr/>
    </dgm:pt>
    <dgm:pt modelId="{21CCEA96-D178-574C-BEA1-4B876095C9C0}" type="pres">
      <dgm:prSet presAssocID="{4720DBB5-2C60-1B47-8B30-F6B9D6A7FCD6}" presName="FiveNodes_1_text" presStyleLbl="node1" presStyleIdx="4" presStyleCnt="5">
        <dgm:presLayoutVars>
          <dgm:bulletEnabled val="1"/>
        </dgm:presLayoutVars>
      </dgm:prSet>
      <dgm:spPr/>
    </dgm:pt>
    <dgm:pt modelId="{27043099-0715-D640-8497-78B25112A200}" type="pres">
      <dgm:prSet presAssocID="{4720DBB5-2C60-1B47-8B30-F6B9D6A7FCD6}" presName="FiveNodes_2_text" presStyleLbl="node1" presStyleIdx="4" presStyleCnt="5">
        <dgm:presLayoutVars>
          <dgm:bulletEnabled val="1"/>
        </dgm:presLayoutVars>
      </dgm:prSet>
      <dgm:spPr/>
    </dgm:pt>
    <dgm:pt modelId="{97A22693-43E5-6D44-A7A6-773E32E4E6BE}" type="pres">
      <dgm:prSet presAssocID="{4720DBB5-2C60-1B47-8B30-F6B9D6A7FCD6}" presName="FiveNodes_3_text" presStyleLbl="node1" presStyleIdx="4" presStyleCnt="5">
        <dgm:presLayoutVars>
          <dgm:bulletEnabled val="1"/>
        </dgm:presLayoutVars>
      </dgm:prSet>
      <dgm:spPr/>
    </dgm:pt>
    <dgm:pt modelId="{E68B915E-CBFD-5B48-9CA4-162AE494D2B4}" type="pres">
      <dgm:prSet presAssocID="{4720DBB5-2C60-1B47-8B30-F6B9D6A7FCD6}" presName="FiveNodes_4_text" presStyleLbl="node1" presStyleIdx="4" presStyleCnt="5">
        <dgm:presLayoutVars>
          <dgm:bulletEnabled val="1"/>
        </dgm:presLayoutVars>
      </dgm:prSet>
      <dgm:spPr/>
    </dgm:pt>
    <dgm:pt modelId="{D12C2F0C-F049-AD46-AE10-A245971BA71F}" type="pres">
      <dgm:prSet presAssocID="{4720DBB5-2C60-1B47-8B30-F6B9D6A7FCD6}" presName="FiveNodes_5_text" presStyleLbl="node1" presStyleIdx="4" presStyleCnt="5">
        <dgm:presLayoutVars>
          <dgm:bulletEnabled val="1"/>
        </dgm:presLayoutVars>
      </dgm:prSet>
      <dgm:spPr/>
    </dgm:pt>
  </dgm:ptLst>
  <dgm:cxnLst>
    <dgm:cxn modelId="{531DF517-AC23-C74F-9D98-A14A8E6E1307}" type="presOf" srcId="{85AFBDC8-3F58-264F-B59A-619F3F381B46}" destId="{D49F6B50-A8E8-2145-ACD4-5951A7840193}" srcOrd="0" destOrd="0" presId="urn:microsoft.com/office/officeart/2005/8/layout/vProcess5"/>
    <dgm:cxn modelId="{38BEA224-15A4-0643-A752-1794A32B6285}" type="presOf" srcId="{2BB6B383-597F-8F48-A3E0-936CA7316275}" destId="{FB8A39E6-D8E0-8241-A411-B2B2C2B1D14C}" srcOrd="0" destOrd="1" presId="urn:microsoft.com/office/officeart/2005/8/layout/vProcess5"/>
    <dgm:cxn modelId="{FD923A33-3916-314B-AD72-8CE330883E19}" type="presOf" srcId="{81607C94-0F99-1C4C-8E77-C895913059C7}" destId="{E68B915E-CBFD-5B48-9CA4-162AE494D2B4}" srcOrd="1" destOrd="0" presId="urn:microsoft.com/office/officeart/2005/8/layout/vProcess5"/>
    <dgm:cxn modelId="{DC9C763B-9D6C-924D-9B53-3BFFE26F2EE7}" type="presOf" srcId="{50D3B817-CB9F-DE4B-AA67-DD1FF9370418}" destId="{21CCEA96-D178-574C-BEA1-4B876095C9C0}" srcOrd="1" destOrd="0" presId="urn:microsoft.com/office/officeart/2005/8/layout/vProcess5"/>
    <dgm:cxn modelId="{DF8D7151-173D-3C41-98C3-C4F50520FA12}" type="presOf" srcId="{2BB6B383-597F-8F48-A3E0-936CA7316275}" destId="{21CCEA96-D178-574C-BEA1-4B876095C9C0}" srcOrd="1" destOrd="1" presId="urn:microsoft.com/office/officeart/2005/8/layout/vProcess5"/>
    <dgm:cxn modelId="{E0014C54-3398-DE4E-8F08-AA368197AF9F}" type="presOf" srcId="{97C2C4C6-101C-A14E-A285-875308CFEFAC}" destId="{97A22693-43E5-6D44-A7A6-773E32E4E6BE}" srcOrd="1" destOrd="0" presId="urn:microsoft.com/office/officeart/2005/8/layout/vProcess5"/>
    <dgm:cxn modelId="{F8AD975D-B12A-8A4E-AE6F-DACE45098C85}" type="presOf" srcId="{50D3B817-CB9F-DE4B-AA67-DD1FF9370418}" destId="{FB8A39E6-D8E0-8241-A411-B2B2C2B1D14C}" srcOrd="0" destOrd="0" presId="urn:microsoft.com/office/officeart/2005/8/layout/vProcess5"/>
    <dgm:cxn modelId="{CC06E066-5BE4-E243-A5B7-8F2D005B7599}" type="presOf" srcId="{73EFEF26-8661-804B-AEF2-A962B98A06E0}" destId="{27043099-0715-D640-8497-78B25112A200}" srcOrd="1" destOrd="0" presId="urn:microsoft.com/office/officeart/2005/8/layout/vProcess5"/>
    <dgm:cxn modelId="{9AE6D968-25E4-CD45-8CC8-AB20BBDF60A7}" type="presOf" srcId="{97C2C4C6-101C-A14E-A285-875308CFEFAC}" destId="{66507F83-DA59-D546-8E96-3EE57F0E3F13}" srcOrd="0" destOrd="0" presId="urn:microsoft.com/office/officeart/2005/8/layout/vProcess5"/>
    <dgm:cxn modelId="{42DF4669-025D-F642-93E4-BB975B21C20A}" type="presOf" srcId="{81607C94-0F99-1C4C-8E77-C895913059C7}" destId="{163F3A45-F44C-8543-94A5-11A37756F46B}" srcOrd="0" destOrd="0" presId="urn:microsoft.com/office/officeart/2005/8/layout/vProcess5"/>
    <dgm:cxn modelId="{571CA771-6CA5-EB4D-845C-90D7883E0B5C}" type="presOf" srcId="{4720DBB5-2C60-1B47-8B30-F6B9D6A7FCD6}" destId="{5D1557E8-FBFA-B740-A6C8-27BDBFA32EBF}" srcOrd="0" destOrd="0" presId="urn:microsoft.com/office/officeart/2005/8/layout/vProcess5"/>
    <dgm:cxn modelId="{15DE738C-4A80-AF49-8F93-EC308281324D}" type="presOf" srcId="{ECC650C6-A5E9-D044-947A-D4D6A6CB224A}" destId="{3DC17DF2-5C05-294D-89A1-FAF36EFDCF44}" srcOrd="0" destOrd="0" presId="urn:microsoft.com/office/officeart/2005/8/layout/vProcess5"/>
    <dgm:cxn modelId="{F1717A96-A772-7849-B30D-BD116799E5E5}" srcId="{4720DBB5-2C60-1B47-8B30-F6B9D6A7FCD6}" destId="{73EFEF26-8661-804B-AEF2-A962B98A06E0}" srcOrd="1" destOrd="0" parTransId="{8F3F7C5C-4D9F-CB4C-B6DA-9037BDB288F2}" sibTransId="{CF53F42C-3CE8-4346-BBF8-DEEBE5CEE6AD}"/>
    <dgm:cxn modelId="{4A7BD9A6-D9BE-BB44-8E59-EDAFE27AC45D}" type="presOf" srcId="{BE9620DB-8584-0348-917A-85D74673569B}" destId="{D12C2F0C-F049-AD46-AE10-A245971BA71F}" srcOrd="1" destOrd="0" presId="urn:microsoft.com/office/officeart/2005/8/layout/vProcess5"/>
    <dgm:cxn modelId="{6AED99B0-3814-CA4D-8E1F-9E2A0E0BBA6C}" srcId="{4720DBB5-2C60-1B47-8B30-F6B9D6A7FCD6}" destId="{BE9620DB-8584-0348-917A-85D74673569B}" srcOrd="4" destOrd="0" parTransId="{B27F26D5-E648-6943-B074-B0C7506A005E}" sibTransId="{486B5190-1040-DE4B-B987-3844026EB2FC}"/>
    <dgm:cxn modelId="{C691C9BE-1457-4B44-A269-F793DF2967C6}" srcId="{4720DBB5-2C60-1B47-8B30-F6B9D6A7FCD6}" destId="{81607C94-0F99-1C4C-8E77-C895913059C7}" srcOrd="3" destOrd="0" parTransId="{196FB2E0-8D01-014D-8563-CE15D61E875D}" sibTransId="{ECC650C6-A5E9-D044-947A-D4D6A6CB224A}"/>
    <dgm:cxn modelId="{28D889DE-4C87-F744-B923-E102C0492C0C}" type="presOf" srcId="{73EFEF26-8661-804B-AEF2-A962B98A06E0}" destId="{0110C1F0-46FF-BD4A-8BC1-3EA77C834775}" srcOrd="0" destOrd="0" presId="urn:microsoft.com/office/officeart/2005/8/layout/vProcess5"/>
    <dgm:cxn modelId="{B07862E1-1733-B249-8B25-EFDEB9AD3EFA}" type="presOf" srcId="{CF53F42C-3CE8-4346-BBF8-DEEBE5CEE6AD}" destId="{FA901E9E-9C88-614A-8099-A5DE2670FC0A}" srcOrd="0" destOrd="0" presId="urn:microsoft.com/office/officeart/2005/8/layout/vProcess5"/>
    <dgm:cxn modelId="{772CB4E3-B7DB-CF45-852C-F53D186A89F5}" srcId="{4720DBB5-2C60-1B47-8B30-F6B9D6A7FCD6}" destId="{50D3B817-CB9F-DE4B-AA67-DD1FF9370418}" srcOrd="0" destOrd="0" parTransId="{9A47BAAF-FB06-544B-A193-D01048C1EC61}" sibTransId="{BCFE3DFD-E61F-5648-B02F-38AF19D928C0}"/>
    <dgm:cxn modelId="{A25E55E4-2F94-9749-8C63-BFB1A3DE2647}" type="presOf" srcId="{BCFE3DFD-E61F-5648-B02F-38AF19D928C0}" destId="{24A18585-9E1C-5747-98C1-169CD13E40EE}" srcOrd="0" destOrd="0" presId="urn:microsoft.com/office/officeart/2005/8/layout/vProcess5"/>
    <dgm:cxn modelId="{2EDD91EF-2D13-AB4C-B5DB-84B14082C736}" type="presOf" srcId="{BE9620DB-8584-0348-917A-85D74673569B}" destId="{B9423121-1C90-E940-81E6-EB5466D54FB7}" srcOrd="0" destOrd="0" presId="urn:microsoft.com/office/officeart/2005/8/layout/vProcess5"/>
    <dgm:cxn modelId="{704831F0-97AE-D54F-8756-62D587889A99}" srcId="{4720DBB5-2C60-1B47-8B30-F6B9D6A7FCD6}" destId="{97C2C4C6-101C-A14E-A285-875308CFEFAC}" srcOrd="2" destOrd="0" parTransId="{1FAB438E-B844-5D46-A1F1-617D9787C826}" sibTransId="{85AFBDC8-3F58-264F-B59A-619F3F381B46}"/>
    <dgm:cxn modelId="{C844D0F8-D3A8-A047-82D9-D31CA99CA56B}" srcId="{50D3B817-CB9F-DE4B-AA67-DD1FF9370418}" destId="{2BB6B383-597F-8F48-A3E0-936CA7316275}" srcOrd="0" destOrd="0" parTransId="{5B7E17EE-16E4-A549-80DE-03E7AD10AF99}" sibTransId="{EEC0C98E-6A4F-6C42-B9BF-D0CCC5C539F3}"/>
    <dgm:cxn modelId="{DF0F73AD-95A2-424E-B30D-2B77D7DB7FD2}" type="presParOf" srcId="{5D1557E8-FBFA-B740-A6C8-27BDBFA32EBF}" destId="{8168F71B-0255-734C-9E32-EA400D1596E1}" srcOrd="0" destOrd="0" presId="urn:microsoft.com/office/officeart/2005/8/layout/vProcess5"/>
    <dgm:cxn modelId="{F221D704-A77F-B240-88D8-9C48EF0E700E}" type="presParOf" srcId="{5D1557E8-FBFA-B740-A6C8-27BDBFA32EBF}" destId="{FB8A39E6-D8E0-8241-A411-B2B2C2B1D14C}" srcOrd="1" destOrd="0" presId="urn:microsoft.com/office/officeart/2005/8/layout/vProcess5"/>
    <dgm:cxn modelId="{7FAC06D0-34B9-DA41-91FF-7E564DEAB586}" type="presParOf" srcId="{5D1557E8-FBFA-B740-A6C8-27BDBFA32EBF}" destId="{0110C1F0-46FF-BD4A-8BC1-3EA77C834775}" srcOrd="2" destOrd="0" presId="urn:microsoft.com/office/officeart/2005/8/layout/vProcess5"/>
    <dgm:cxn modelId="{8E560AD2-95E3-254B-B0D6-E3CD1F0EE4D5}" type="presParOf" srcId="{5D1557E8-FBFA-B740-A6C8-27BDBFA32EBF}" destId="{66507F83-DA59-D546-8E96-3EE57F0E3F13}" srcOrd="3" destOrd="0" presId="urn:microsoft.com/office/officeart/2005/8/layout/vProcess5"/>
    <dgm:cxn modelId="{12946A32-209F-064C-AC11-09EC422A1EAB}" type="presParOf" srcId="{5D1557E8-FBFA-B740-A6C8-27BDBFA32EBF}" destId="{163F3A45-F44C-8543-94A5-11A37756F46B}" srcOrd="4" destOrd="0" presId="urn:microsoft.com/office/officeart/2005/8/layout/vProcess5"/>
    <dgm:cxn modelId="{1AF3B0BA-CB51-8941-BA61-5B02B3E895BC}" type="presParOf" srcId="{5D1557E8-FBFA-B740-A6C8-27BDBFA32EBF}" destId="{B9423121-1C90-E940-81E6-EB5466D54FB7}" srcOrd="5" destOrd="0" presId="urn:microsoft.com/office/officeart/2005/8/layout/vProcess5"/>
    <dgm:cxn modelId="{ECE5DD80-8835-DD4C-8768-870C4003D993}" type="presParOf" srcId="{5D1557E8-FBFA-B740-A6C8-27BDBFA32EBF}" destId="{24A18585-9E1C-5747-98C1-169CD13E40EE}" srcOrd="6" destOrd="0" presId="urn:microsoft.com/office/officeart/2005/8/layout/vProcess5"/>
    <dgm:cxn modelId="{E1477BC6-BAF6-FD4D-B988-54DDA93101FE}" type="presParOf" srcId="{5D1557E8-FBFA-B740-A6C8-27BDBFA32EBF}" destId="{FA901E9E-9C88-614A-8099-A5DE2670FC0A}" srcOrd="7" destOrd="0" presId="urn:microsoft.com/office/officeart/2005/8/layout/vProcess5"/>
    <dgm:cxn modelId="{820828D7-9102-B642-827A-D7D25CC176BE}" type="presParOf" srcId="{5D1557E8-FBFA-B740-A6C8-27BDBFA32EBF}" destId="{D49F6B50-A8E8-2145-ACD4-5951A7840193}" srcOrd="8" destOrd="0" presId="urn:microsoft.com/office/officeart/2005/8/layout/vProcess5"/>
    <dgm:cxn modelId="{124ACC68-D7E0-F740-97B1-727A6BE19973}" type="presParOf" srcId="{5D1557E8-FBFA-B740-A6C8-27BDBFA32EBF}" destId="{3DC17DF2-5C05-294D-89A1-FAF36EFDCF44}" srcOrd="9" destOrd="0" presId="urn:microsoft.com/office/officeart/2005/8/layout/vProcess5"/>
    <dgm:cxn modelId="{BF786D55-F01B-5944-B7B3-CFE2CBFD63FA}" type="presParOf" srcId="{5D1557E8-FBFA-B740-A6C8-27BDBFA32EBF}" destId="{21CCEA96-D178-574C-BEA1-4B876095C9C0}" srcOrd="10" destOrd="0" presId="urn:microsoft.com/office/officeart/2005/8/layout/vProcess5"/>
    <dgm:cxn modelId="{75E51B94-F002-4946-98A7-4D93F2566A68}" type="presParOf" srcId="{5D1557E8-FBFA-B740-A6C8-27BDBFA32EBF}" destId="{27043099-0715-D640-8497-78B25112A200}" srcOrd="11" destOrd="0" presId="urn:microsoft.com/office/officeart/2005/8/layout/vProcess5"/>
    <dgm:cxn modelId="{58A13AD8-035C-D947-894C-28B0B5D69B33}" type="presParOf" srcId="{5D1557E8-FBFA-B740-A6C8-27BDBFA32EBF}" destId="{97A22693-43E5-6D44-A7A6-773E32E4E6BE}" srcOrd="12" destOrd="0" presId="urn:microsoft.com/office/officeart/2005/8/layout/vProcess5"/>
    <dgm:cxn modelId="{9C7216F0-6C70-D445-B222-0A4677A7C088}" type="presParOf" srcId="{5D1557E8-FBFA-B740-A6C8-27BDBFA32EBF}" destId="{E68B915E-CBFD-5B48-9CA4-162AE494D2B4}" srcOrd="13" destOrd="0" presId="urn:microsoft.com/office/officeart/2005/8/layout/vProcess5"/>
    <dgm:cxn modelId="{C038FB9F-BA71-754C-BCA1-B86730ADD7DE}" type="presParOf" srcId="{5D1557E8-FBFA-B740-A6C8-27BDBFA32EBF}" destId="{D12C2F0C-F049-AD46-AE10-A245971BA71F}"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41679E2-490B-7147-A9BE-E2C001A26315}" type="doc">
      <dgm:prSet loTypeId="urn:microsoft.com/office/officeart/2005/8/layout/chevron2" loCatId="process" qsTypeId="urn:microsoft.com/office/officeart/2005/8/quickstyle/simple3" qsCatId="simple" csTypeId="urn:microsoft.com/office/officeart/2005/8/colors/accent1_2" csCatId="accent1" phldr="1"/>
      <dgm:spPr/>
      <dgm:t>
        <a:bodyPr/>
        <a:lstStyle/>
        <a:p>
          <a:endParaRPr lang="en-US"/>
        </a:p>
      </dgm:t>
    </dgm:pt>
    <dgm:pt modelId="{ECCA00B0-53AA-A84B-91DB-A956781A4340}">
      <dgm:prSet/>
      <dgm:spPr/>
      <dgm:t>
        <a:bodyPr/>
        <a:lstStyle/>
        <a:p>
          <a:r>
            <a:rPr lang="en-US"/>
            <a:t>Seaborn Cat Plots:</a:t>
          </a:r>
        </a:p>
      </dgm:t>
    </dgm:pt>
    <dgm:pt modelId="{5A2FECBB-C9B3-F941-86E3-117C293F05A8}" type="parTrans" cxnId="{B7B8561B-7E48-AD49-95DA-BF930671B905}">
      <dgm:prSet/>
      <dgm:spPr/>
      <dgm:t>
        <a:bodyPr/>
        <a:lstStyle/>
        <a:p>
          <a:endParaRPr lang="en-US"/>
        </a:p>
      </dgm:t>
    </dgm:pt>
    <dgm:pt modelId="{E52D0331-D80D-2344-8864-79B11E76B52F}" type="sibTrans" cxnId="{B7B8561B-7E48-AD49-95DA-BF930671B905}">
      <dgm:prSet/>
      <dgm:spPr/>
      <dgm:t>
        <a:bodyPr/>
        <a:lstStyle/>
        <a:p>
          <a:endParaRPr lang="en-US"/>
        </a:p>
      </dgm:t>
    </dgm:pt>
    <dgm:pt modelId="{3BCC9404-599D-B347-B5C8-7AC7DB49A40B}">
      <dgm:prSet custT="1"/>
      <dgm:spPr/>
      <dgm:t>
        <a:bodyPr/>
        <a:lstStyle/>
        <a:p>
          <a:r>
            <a:rPr lang="en-US" sz="1400" dirty="0"/>
            <a:t>Flight Number vs Payload Mass</a:t>
          </a:r>
        </a:p>
      </dgm:t>
    </dgm:pt>
    <dgm:pt modelId="{47B33406-2CBB-B44F-8C59-CA0B28D4E108}" type="parTrans" cxnId="{76937BD2-A7A7-5340-A5EE-5585A0E9A370}">
      <dgm:prSet/>
      <dgm:spPr/>
      <dgm:t>
        <a:bodyPr/>
        <a:lstStyle/>
        <a:p>
          <a:endParaRPr lang="en-US"/>
        </a:p>
      </dgm:t>
    </dgm:pt>
    <dgm:pt modelId="{117E021A-9E05-904F-B4EF-F0F6D01AF509}" type="sibTrans" cxnId="{76937BD2-A7A7-5340-A5EE-5585A0E9A370}">
      <dgm:prSet/>
      <dgm:spPr/>
      <dgm:t>
        <a:bodyPr/>
        <a:lstStyle/>
        <a:p>
          <a:endParaRPr lang="en-US"/>
        </a:p>
      </dgm:t>
    </dgm:pt>
    <dgm:pt modelId="{37BA6C3A-4201-8F4F-828D-BDC1A2871346}">
      <dgm:prSet custT="1"/>
      <dgm:spPr/>
      <dgm:t>
        <a:bodyPr/>
        <a:lstStyle/>
        <a:p>
          <a:r>
            <a:rPr lang="en-US" sz="1400" dirty="0"/>
            <a:t>Flight Number vs Launch Site</a:t>
          </a:r>
        </a:p>
      </dgm:t>
    </dgm:pt>
    <dgm:pt modelId="{DEEA22B5-8B47-B747-8F33-032A83600519}" type="parTrans" cxnId="{48669427-B710-5F4C-A20D-CF654F79EAD3}">
      <dgm:prSet/>
      <dgm:spPr/>
      <dgm:t>
        <a:bodyPr/>
        <a:lstStyle/>
        <a:p>
          <a:endParaRPr lang="en-US"/>
        </a:p>
      </dgm:t>
    </dgm:pt>
    <dgm:pt modelId="{C6A3F883-C0F2-354B-A52B-ABB4ACC50D88}" type="sibTrans" cxnId="{48669427-B710-5F4C-A20D-CF654F79EAD3}">
      <dgm:prSet/>
      <dgm:spPr/>
      <dgm:t>
        <a:bodyPr/>
        <a:lstStyle/>
        <a:p>
          <a:endParaRPr lang="en-US"/>
        </a:p>
      </dgm:t>
    </dgm:pt>
    <dgm:pt modelId="{073C2701-8595-EA4B-B472-90E0FC7E78C2}">
      <dgm:prSet custT="1"/>
      <dgm:spPr/>
      <dgm:t>
        <a:bodyPr/>
        <a:lstStyle/>
        <a:p>
          <a:r>
            <a:rPr lang="en-US" sz="1400" dirty="0"/>
            <a:t>Payload Mass vs Launch Site</a:t>
          </a:r>
        </a:p>
      </dgm:t>
    </dgm:pt>
    <dgm:pt modelId="{36112798-7E3B-654E-AE93-19058F97389A}" type="parTrans" cxnId="{2100DEA7-1BDB-FF40-B5D0-C74622B54DA8}">
      <dgm:prSet/>
      <dgm:spPr/>
      <dgm:t>
        <a:bodyPr/>
        <a:lstStyle/>
        <a:p>
          <a:endParaRPr lang="en-US"/>
        </a:p>
      </dgm:t>
    </dgm:pt>
    <dgm:pt modelId="{CCC12124-D205-6849-8AA7-2366DE1B02DA}" type="sibTrans" cxnId="{2100DEA7-1BDB-FF40-B5D0-C74622B54DA8}">
      <dgm:prSet/>
      <dgm:spPr/>
      <dgm:t>
        <a:bodyPr/>
        <a:lstStyle/>
        <a:p>
          <a:endParaRPr lang="en-US"/>
        </a:p>
      </dgm:t>
    </dgm:pt>
    <dgm:pt modelId="{9036173F-C247-DC45-B207-78096E418976}">
      <dgm:prSet custT="1"/>
      <dgm:spPr/>
      <dgm:t>
        <a:bodyPr/>
        <a:lstStyle/>
        <a:p>
          <a:r>
            <a:rPr lang="en-US" sz="1400" dirty="0"/>
            <a:t>Flight Number vs Orbit Type</a:t>
          </a:r>
        </a:p>
      </dgm:t>
    </dgm:pt>
    <dgm:pt modelId="{A1C3B9C4-EFA3-324A-83E1-D40CEE8C307F}" type="parTrans" cxnId="{BFDEA951-C9BC-684D-B7AF-95616E50BA49}">
      <dgm:prSet/>
      <dgm:spPr/>
      <dgm:t>
        <a:bodyPr/>
        <a:lstStyle/>
        <a:p>
          <a:endParaRPr lang="en-US"/>
        </a:p>
      </dgm:t>
    </dgm:pt>
    <dgm:pt modelId="{1DD8ADBA-96A5-9B44-AA8B-F777FE318675}" type="sibTrans" cxnId="{BFDEA951-C9BC-684D-B7AF-95616E50BA49}">
      <dgm:prSet/>
      <dgm:spPr/>
      <dgm:t>
        <a:bodyPr/>
        <a:lstStyle/>
        <a:p>
          <a:endParaRPr lang="en-US"/>
        </a:p>
      </dgm:t>
    </dgm:pt>
    <dgm:pt modelId="{0A4FD93D-5A7A-C840-B184-85EAF0505101}">
      <dgm:prSet custT="1"/>
      <dgm:spPr/>
      <dgm:t>
        <a:bodyPr/>
        <a:lstStyle/>
        <a:p>
          <a:r>
            <a:rPr lang="en-US" sz="1400" dirty="0"/>
            <a:t>Payload Mass vs Orbit Type</a:t>
          </a:r>
        </a:p>
      </dgm:t>
    </dgm:pt>
    <dgm:pt modelId="{470F0E2C-D343-5F4F-838C-AFC07438367E}" type="parTrans" cxnId="{A681141F-AB72-DB42-9DF4-7C372E9BD194}">
      <dgm:prSet/>
      <dgm:spPr/>
      <dgm:t>
        <a:bodyPr/>
        <a:lstStyle/>
        <a:p>
          <a:endParaRPr lang="en-US"/>
        </a:p>
      </dgm:t>
    </dgm:pt>
    <dgm:pt modelId="{0B8FFDB3-A0CE-B742-AFE0-973C4E998A94}" type="sibTrans" cxnId="{A681141F-AB72-DB42-9DF4-7C372E9BD194}">
      <dgm:prSet/>
      <dgm:spPr/>
      <dgm:t>
        <a:bodyPr/>
        <a:lstStyle/>
        <a:p>
          <a:endParaRPr lang="en-US"/>
        </a:p>
      </dgm:t>
    </dgm:pt>
    <dgm:pt modelId="{5AAE89F6-0BDB-6E4C-B0BA-7CC29272873B}">
      <dgm:prSet/>
      <dgm:spPr/>
      <dgm:t>
        <a:bodyPr/>
        <a:lstStyle/>
        <a:p>
          <a:r>
            <a:rPr lang="en-US"/>
            <a:t>Bar Chart:</a:t>
          </a:r>
        </a:p>
      </dgm:t>
    </dgm:pt>
    <dgm:pt modelId="{E51B2F5B-597C-0949-8596-1CA0A90C5A45}" type="parTrans" cxnId="{77AE8C35-181E-FF4A-8197-67F6F5865AA6}">
      <dgm:prSet/>
      <dgm:spPr/>
      <dgm:t>
        <a:bodyPr/>
        <a:lstStyle/>
        <a:p>
          <a:endParaRPr lang="en-US"/>
        </a:p>
      </dgm:t>
    </dgm:pt>
    <dgm:pt modelId="{27B277B0-3327-A84F-AC5C-C909C2BD3025}" type="sibTrans" cxnId="{77AE8C35-181E-FF4A-8197-67F6F5865AA6}">
      <dgm:prSet/>
      <dgm:spPr/>
      <dgm:t>
        <a:bodyPr/>
        <a:lstStyle/>
        <a:p>
          <a:endParaRPr lang="en-US"/>
        </a:p>
      </dgm:t>
    </dgm:pt>
    <dgm:pt modelId="{6DE4CD19-003F-B542-970E-8A54D605430F}">
      <dgm:prSet custT="1"/>
      <dgm:spPr/>
      <dgm:t>
        <a:bodyPr/>
        <a:lstStyle/>
        <a:p>
          <a:r>
            <a:rPr lang="en-US" sz="1600" dirty="0"/>
            <a:t>Success Rate by Orbit Type</a:t>
          </a:r>
        </a:p>
      </dgm:t>
    </dgm:pt>
    <dgm:pt modelId="{92A0439B-4E38-474B-82B3-B799129A7815}" type="parTrans" cxnId="{6FDA512F-0BA7-4141-BA20-06650D6FE225}">
      <dgm:prSet/>
      <dgm:spPr/>
      <dgm:t>
        <a:bodyPr/>
        <a:lstStyle/>
        <a:p>
          <a:endParaRPr lang="en-US"/>
        </a:p>
      </dgm:t>
    </dgm:pt>
    <dgm:pt modelId="{EE12BAFC-4E56-C94A-95FD-AAE24BD29361}" type="sibTrans" cxnId="{6FDA512F-0BA7-4141-BA20-06650D6FE225}">
      <dgm:prSet/>
      <dgm:spPr/>
      <dgm:t>
        <a:bodyPr/>
        <a:lstStyle/>
        <a:p>
          <a:endParaRPr lang="en-US"/>
        </a:p>
      </dgm:t>
    </dgm:pt>
    <dgm:pt modelId="{33ED80EE-4886-0740-AC2E-6FE1856C1BBE}">
      <dgm:prSet/>
      <dgm:spPr/>
      <dgm:t>
        <a:bodyPr/>
        <a:lstStyle/>
        <a:p>
          <a:r>
            <a:rPr lang="en-US"/>
            <a:t>Line Chart:</a:t>
          </a:r>
        </a:p>
      </dgm:t>
    </dgm:pt>
    <dgm:pt modelId="{6BA1F654-2D72-774B-B7DD-B02AF58676B2}" type="parTrans" cxnId="{7726463C-D8E3-644C-9BFE-E2785909F25A}">
      <dgm:prSet/>
      <dgm:spPr/>
      <dgm:t>
        <a:bodyPr/>
        <a:lstStyle/>
        <a:p>
          <a:endParaRPr lang="en-US"/>
        </a:p>
      </dgm:t>
    </dgm:pt>
    <dgm:pt modelId="{97211979-3AA1-D442-8EFE-3076E3C62A36}" type="sibTrans" cxnId="{7726463C-D8E3-644C-9BFE-E2785909F25A}">
      <dgm:prSet/>
      <dgm:spPr/>
      <dgm:t>
        <a:bodyPr/>
        <a:lstStyle/>
        <a:p>
          <a:endParaRPr lang="en-US"/>
        </a:p>
      </dgm:t>
    </dgm:pt>
    <dgm:pt modelId="{DE0961F7-896B-FE4F-812E-D3A8634740BF}">
      <dgm:prSet custT="1"/>
      <dgm:spPr/>
      <dgm:t>
        <a:bodyPr/>
        <a:lstStyle/>
        <a:p>
          <a:r>
            <a:rPr lang="en-US" sz="1600" dirty="0"/>
            <a:t>Success Rate over Time</a:t>
          </a:r>
        </a:p>
      </dgm:t>
    </dgm:pt>
    <dgm:pt modelId="{9E87E49F-D7E2-0642-B9A3-C3F388B910F7}" type="parTrans" cxnId="{1E6606B4-8418-BA41-86BC-DDF08CBB09F0}">
      <dgm:prSet/>
      <dgm:spPr/>
      <dgm:t>
        <a:bodyPr/>
        <a:lstStyle/>
        <a:p>
          <a:endParaRPr lang="en-US"/>
        </a:p>
      </dgm:t>
    </dgm:pt>
    <dgm:pt modelId="{002DD8A5-CAF8-FB44-8DA0-897E213F0F44}" type="sibTrans" cxnId="{1E6606B4-8418-BA41-86BC-DDF08CBB09F0}">
      <dgm:prSet/>
      <dgm:spPr/>
      <dgm:t>
        <a:bodyPr/>
        <a:lstStyle/>
        <a:p>
          <a:endParaRPr lang="en-US"/>
        </a:p>
      </dgm:t>
    </dgm:pt>
    <dgm:pt modelId="{62B255A7-A2F9-5543-8DB0-494F6095870A}" type="pres">
      <dgm:prSet presAssocID="{341679E2-490B-7147-A9BE-E2C001A26315}" presName="linearFlow" presStyleCnt="0">
        <dgm:presLayoutVars>
          <dgm:dir/>
          <dgm:animLvl val="lvl"/>
          <dgm:resizeHandles val="exact"/>
        </dgm:presLayoutVars>
      </dgm:prSet>
      <dgm:spPr/>
    </dgm:pt>
    <dgm:pt modelId="{F244C148-0EDE-7844-B423-063634513E79}" type="pres">
      <dgm:prSet presAssocID="{ECCA00B0-53AA-A84B-91DB-A956781A4340}" presName="composite" presStyleCnt="0"/>
      <dgm:spPr/>
    </dgm:pt>
    <dgm:pt modelId="{E2AD3C6B-0FCB-8F4A-B742-DF848E143A43}" type="pres">
      <dgm:prSet presAssocID="{ECCA00B0-53AA-A84B-91DB-A956781A4340}" presName="parentText" presStyleLbl="alignNode1" presStyleIdx="0" presStyleCnt="3">
        <dgm:presLayoutVars>
          <dgm:chMax val="1"/>
          <dgm:bulletEnabled val="1"/>
        </dgm:presLayoutVars>
      </dgm:prSet>
      <dgm:spPr/>
    </dgm:pt>
    <dgm:pt modelId="{0F2067EE-F2A2-834F-B99B-06368CD146A8}" type="pres">
      <dgm:prSet presAssocID="{ECCA00B0-53AA-A84B-91DB-A956781A4340}" presName="descendantText" presStyleLbl="alignAcc1" presStyleIdx="0" presStyleCnt="3" custScaleY="116030">
        <dgm:presLayoutVars>
          <dgm:bulletEnabled val="1"/>
        </dgm:presLayoutVars>
      </dgm:prSet>
      <dgm:spPr/>
    </dgm:pt>
    <dgm:pt modelId="{24B1FF02-D9C7-5B45-A2C3-9B0D1A7CEA7A}" type="pres">
      <dgm:prSet presAssocID="{E52D0331-D80D-2344-8864-79B11E76B52F}" presName="sp" presStyleCnt="0"/>
      <dgm:spPr/>
    </dgm:pt>
    <dgm:pt modelId="{B1E49830-0DCC-654E-ADEE-6321EC86BA55}" type="pres">
      <dgm:prSet presAssocID="{5AAE89F6-0BDB-6E4C-B0BA-7CC29272873B}" presName="composite" presStyleCnt="0"/>
      <dgm:spPr/>
    </dgm:pt>
    <dgm:pt modelId="{1C565F6E-97B8-5F41-BE0A-D01B7FFD980F}" type="pres">
      <dgm:prSet presAssocID="{5AAE89F6-0BDB-6E4C-B0BA-7CC29272873B}" presName="parentText" presStyleLbl="alignNode1" presStyleIdx="1" presStyleCnt="3">
        <dgm:presLayoutVars>
          <dgm:chMax val="1"/>
          <dgm:bulletEnabled val="1"/>
        </dgm:presLayoutVars>
      </dgm:prSet>
      <dgm:spPr/>
    </dgm:pt>
    <dgm:pt modelId="{8A80C553-E2E7-2648-A794-FB9CC099EDBF}" type="pres">
      <dgm:prSet presAssocID="{5AAE89F6-0BDB-6E4C-B0BA-7CC29272873B}" presName="descendantText" presStyleLbl="alignAcc1" presStyleIdx="1" presStyleCnt="3">
        <dgm:presLayoutVars>
          <dgm:bulletEnabled val="1"/>
        </dgm:presLayoutVars>
      </dgm:prSet>
      <dgm:spPr/>
    </dgm:pt>
    <dgm:pt modelId="{66238EEB-B6D5-3A4F-A69B-F6A42745F065}" type="pres">
      <dgm:prSet presAssocID="{27B277B0-3327-A84F-AC5C-C909C2BD3025}" presName="sp" presStyleCnt="0"/>
      <dgm:spPr/>
    </dgm:pt>
    <dgm:pt modelId="{17A16CB3-9DF1-024D-9A41-8F50C258B23A}" type="pres">
      <dgm:prSet presAssocID="{33ED80EE-4886-0740-AC2E-6FE1856C1BBE}" presName="composite" presStyleCnt="0"/>
      <dgm:spPr/>
    </dgm:pt>
    <dgm:pt modelId="{0D4EDA80-F995-F44E-8E83-23184BBB9399}" type="pres">
      <dgm:prSet presAssocID="{33ED80EE-4886-0740-AC2E-6FE1856C1BBE}" presName="parentText" presStyleLbl="alignNode1" presStyleIdx="2" presStyleCnt="3">
        <dgm:presLayoutVars>
          <dgm:chMax val="1"/>
          <dgm:bulletEnabled val="1"/>
        </dgm:presLayoutVars>
      </dgm:prSet>
      <dgm:spPr/>
    </dgm:pt>
    <dgm:pt modelId="{8B63125F-21C9-8E42-829A-175F9F244080}" type="pres">
      <dgm:prSet presAssocID="{33ED80EE-4886-0740-AC2E-6FE1856C1BBE}" presName="descendantText" presStyleLbl="alignAcc1" presStyleIdx="2" presStyleCnt="3">
        <dgm:presLayoutVars>
          <dgm:bulletEnabled val="1"/>
        </dgm:presLayoutVars>
      </dgm:prSet>
      <dgm:spPr/>
    </dgm:pt>
  </dgm:ptLst>
  <dgm:cxnLst>
    <dgm:cxn modelId="{4F01F603-3E8F-5E48-B029-630097557973}" type="presOf" srcId="{ECCA00B0-53AA-A84B-91DB-A956781A4340}" destId="{E2AD3C6B-0FCB-8F4A-B742-DF848E143A43}" srcOrd="0" destOrd="0" presId="urn:microsoft.com/office/officeart/2005/8/layout/chevron2"/>
    <dgm:cxn modelId="{B1C5B511-C737-5147-97EB-F66ECEEF566B}" type="presOf" srcId="{37BA6C3A-4201-8F4F-828D-BDC1A2871346}" destId="{0F2067EE-F2A2-834F-B99B-06368CD146A8}" srcOrd="0" destOrd="1" presId="urn:microsoft.com/office/officeart/2005/8/layout/chevron2"/>
    <dgm:cxn modelId="{B7B8561B-7E48-AD49-95DA-BF930671B905}" srcId="{341679E2-490B-7147-A9BE-E2C001A26315}" destId="{ECCA00B0-53AA-A84B-91DB-A956781A4340}" srcOrd="0" destOrd="0" parTransId="{5A2FECBB-C9B3-F941-86E3-117C293F05A8}" sibTransId="{E52D0331-D80D-2344-8864-79B11E76B52F}"/>
    <dgm:cxn modelId="{A681141F-AB72-DB42-9DF4-7C372E9BD194}" srcId="{ECCA00B0-53AA-A84B-91DB-A956781A4340}" destId="{0A4FD93D-5A7A-C840-B184-85EAF0505101}" srcOrd="4" destOrd="0" parTransId="{470F0E2C-D343-5F4F-838C-AFC07438367E}" sibTransId="{0B8FFDB3-A0CE-B742-AFE0-973C4E998A94}"/>
    <dgm:cxn modelId="{48669427-B710-5F4C-A20D-CF654F79EAD3}" srcId="{ECCA00B0-53AA-A84B-91DB-A956781A4340}" destId="{37BA6C3A-4201-8F4F-828D-BDC1A2871346}" srcOrd="1" destOrd="0" parTransId="{DEEA22B5-8B47-B747-8F33-032A83600519}" sibTransId="{C6A3F883-C0F2-354B-A52B-ABB4ACC50D88}"/>
    <dgm:cxn modelId="{6FDA512F-0BA7-4141-BA20-06650D6FE225}" srcId="{5AAE89F6-0BDB-6E4C-B0BA-7CC29272873B}" destId="{6DE4CD19-003F-B542-970E-8A54D605430F}" srcOrd="0" destOrd="0" parTransId="{92A0439B-4E38-474B-82B3-B799129A7815}" sibTransId="{EE12BAFC-4E56-C94A-95FD-AAE24BD29361}"/>
    <dgm:cxn modelId="{77AE8C35-181E-FF4A-8197-67F6F5865AA6}" srcId="{341679E2-490B-7147-A9BE-E2C001A26315}" destId="{5AAE89F6-0BDB-6E4C-B0BA-7CC29272873B}" srcOrd="1" destOrd="0" parTransId="{E51B2F5B-597C-0949-8596-1CA0A90C5A45}" sibTransId="{27B277B0-3327-A84F-AC5C-C909C2BD3025}"/>
    <dgm:cxn modelId="{7726463C-D8E3-644C-9BFE-E2785909F25A}" srcId="{341679E2-490B-7147-A9BE-E2C001A26315}" destId="{33ED80EE-4886-0740-AC2E-6FE1856C1BBE}" srcOrd="2" destOrd="0" parTransId="{6BA1F654-2D72-774B-B7DD-B02AF58676B2}" sibTransId="{97211979-3AA1-D442-8EFE-3076E3C62A36}"/>
    <dgm:cxn modelId="{427B503C-A5F3-2547-93B9-0EEA72C7BAEE}" type="presOf" srcId="{5AAE89F6-0BDB-6E4C-B0BA-7CC29272873B}" destId="{1C565F6E-97B8-5F41-BE0A-D01B7FFD980F}" srcOrd="0" destOrd="0" presId="urn:microsoft.com/office/officeart/2005/8/layout/chevron2"/>
    <dgm:cxn modelId="{B7F2B942-59B7-DA41-A83D-05DD3E275E84}" type="presOf" srcId="{9036173F-C247-DC45-B207-78096E418976}" destId="{0F2067EE-F2A2-834F-B99B-06368CD146A8}" srcOrd="0" destOrd="3" presId="urn:microsoft.com/office/officeart/2005/8/layout/chevron2"/>
    <dgm:cxn modelId="{9ED6744C-F421-7145-AE87-62FD123ADA5E}" type="presOf" srcId="{3BCC9404-599D-B347-B5C8-7AC7DB49A40B}" destId="{0F2067EE-F2A2-834F-B99B-06368CD146A8}" srcOrd="0" destOrd="0" presId="urn:microsoft.com/office/officeart/2005/8/layout/chevron2"/>
    <dgm:cxn modelId="{EBDA694E-E2B6-0E4B-8C79-98377EB7E11D}" type="presOf" srcId="{33ED80EE-4886-0740-AC2E-6FE1856C1BBE}" destId="{0D4EDA80-F995-F44E-8E83-23184BBB9399}" srcOrd="0" destOrd="0" presId="urn:microsoft.com/office/officeart/2005/8/layout/chevron2"/>
    <dgm:cxn modelId="{BFDEA951-C9BC-684D-B7AF-95616E50BA49}" srcId="{ECCA00B0-53AA-A84B-91DB-A956781A4340}" destId="{9036173F-C247-DC45-B207-78096E418976}" srcOrd="3" destOrd="0" parTransId="{A1C3B9C4-EFA3-324A-83E1-D40CEE8C307F}" sibTransId="{1DD8ADBA-96A5-9B44-AA8B-F777FE318675}"/>
    <dgm:cxn modelId="{FD96A058-67DB-4245-9332-584B04F5883C}" type="presOf" srcId="{341679E2-490B-7147-A9BE-E2C001A26315}" destId="{62B255A7-A2F9-5543-8DB0-494F6095870A}" srcOrd="0" destOrd="0" presId="urn:microsoft.com/office/officeart/2005/8/layout/chevron2"/>
    <dgm:cxn modelId="{1EF14B5B-EFBE-F74D-9124-04069D68DDDD}" type="presOf" srcId="{6DE4CD19-003F-B542-970E-8A54D605430F}" destId="{8A80C553-E2E7-2648-A794-FB9CC099EDBF}" srcOrd="0" destOrd="0" presId="urn:microsoft.com/office/officeart/2005/8/layout/chevron2"/>
    <dgm:cxn modelId="{B49BCDA5-6550-6246-8F1B-44EAB9A1B4E6}" type="presOf" srcId="{073C2701-8595-EA4B-B472-90E0FC7E78C2}" destId="{0F2067EE-F2A2-834F-B99B-06368CD146A8}" srcOrd="0" destOrd="2" presId="urn:microsoft.com/office/officeart/2005/8/layout/chevron2"/>
    <dgm:cxn modelId="{2100DEA7-1BDB-FF40-B5D0-C74622B54DA8}" srcId="{ECCA00B0-53AA-A84B-91DB-A956781A4340}" destId="{073C2701-8595-EA4B-B472-90E0FC7E78C2}" srcOrd="2" destOrd="0" parTransId="{36112798-7E3B-654E-AE93-19058F97389A}" sibTransId="{CCC12124-D205-6849-8AA7-2366DE1B02DA}"/>
    <dgm:cxn modelId="{D22456AB-F325-AD48-B736-2EF925F18B57}" type="presOf" srcId="{DE0961F7-896B-FE4F-812E-D3A8634740BF}" destId="{8B63125F-21C9-8E42-829A-175F9F244080}" srcOrd="0" destOrd="0" presId="urn:microsoft.com/office/officeart/2005/8/layout/chevron2"/>
    <dgm:cxn modelId="{1E6606B4-8418-BA41-86BC-DDF08CBB09F0}" srcId="{33ED80EE-4886-0740-AC2E-6FE1856C1BBE}" destId="{DE0961F7-896B-FE4F-812E-D3A8634740BF}" srcOrd="0" destOrd="0" parTransId="{9E87E49F-D7E2-0642-B9A3-C3F388B910F7}" sibTransId="{002DD8A5-CAF8-FB44-8DA0-897E213F0F44}"/>
    <dgm:cxn modelId="{5E48E6C2-A5B5-4E49-AE11-E4929F26E0C3}" type="presOf" srcId="{0A4FD93D-5A7A-C840-B184-85EAF0505101}" destId="{0F2067EE-F2A2-834F-B99B-06368CD146A8}" srcOrd="0" destOrd="4" presId="urn:microsoft.com/office/officeart/2005/8/layout/chevron2"/>
    <dgm:cxn modelId="{76937BD2-A7A7-5340-A5EE-5585A0E9A370}" srcId="{ECCA00B0-53AA-A84B-91DB-A956781A4340}" destId="{3BCC9404-599D-B347-B5C8-7AC7DB49A40B}" srcOrd="0" destOrd="0" parTransId="{47B33406-2CBB-B44F-8C59-CA0B28D4E108}" sibTransId="{117E021A-9E05-904F-B4EF-F0F6D01AF509}"/>
    <dgm:cxn modelId="{86D3B511-CB87-3843-8CA8-DFE098E589B6}" type="presParOf" srcId="{62B255A7-A2F9-5543-8DB0-494F6095870A}" destId="{F244C148-0EDE-7844-B423-063634513E79}" srcOrd="0" destOrd="0" presId="urn:microsoft.com/office/officeart/2005/8/layout/chevron2"/>
    <dgm:cxn modelId="{A1F7BD80-8FBC-C64A-A053-715AB106A437}" type="presParOf" srcId="{F244C148-0EDE-7844-B423-063634513E79}" destId="{E2AD3C6B-0FCB-8F4A-B742-DF848E143A43}" srcOrd="0" destOrd="0" presId="urn:microsoft.com/office/officeart/2005/8/layout/chevron2"/>
    <dgm:cxn modelId="{D69281F8-F50E-9546-A9F0-86FF3990F55F}" type="presParOf" srcId="{F244C148-0EDE-7844-B423-063634513E79}" destId="{0F2067EE-F2A2-834F-B99B-06368CD146A8}" srcOrd="1" destOrd="0" presId="urn:microsoft.com/office/officeart/2005/8/layout/chevron2"/>
    <dgm:cxn modelId="{BB366B7D-6473-854D-AD8F-196A5FD1134B}" type="presParOf" srcId="{62B255A7-A2F9-5543-8DB0-494F6095870A}" destId="{24B1FF02-D9C7-5B45-A2C3-9B0D1A7CEA7A}" srcOrd="1" destOrd="0" presId="urn:microsoft.com/office/officeart/2005/8/layout/chevron2"/>
    <dgm:cxn modelId="{91B51730-856D-1346-9A54-FD601262F6D9}" type="presParOf" srcId="{62B255A7-A2F9-5543-8DB0-494F6095870A}" destId="{B1E49830-0DCC-654E-ADEE-6321EC86BA55}" srcOrd="2" destOrd="0" presId="urn:microsoft.com/office/officeart/2005/8/layout/chevron2"/>
    <dgm:cxn modelId="{583CB415-59BD-DD44-B27B-D83EF5A40E4A}" type="presParOf" srcId="{B1E49830-0DCC-654E-ADEE-6321EC86BA55}" destId="{1C565F6E-97B8-5F41-BE0A-D01B7FFD980F}" srcOrd="0" destOrd="0" presId="urn:microsoft.com/office/officeart/2005/8/layout/chevron2"/>
    <dgm:cxn modelId="{8E4F78C8-CCC3-694D-A938-A62F35E8CDE7}" type="presParOf" srcId="{B1E49830-0DCC-654E-ADEE-6321EC86BA55}" destId="{8A80C553-E2E7-2648-A794-FB9CC099EDBF}" srcOrd="1" destOrd="0" presId="urn:microsoft.com/office/officeart/2005/8/layout/chevron2"/>
    <dgm:cxn modelId="{E79DA057-F058-0C4E-9A07-178832F2C1F6}" type="presParOf" srcId="{62B255A7-A2F9-5543-8DB0-494F6095870A}" destId="{66238EEB-B6D5-3A4F-A69B-F6A42745F065}" srcOrd="3" destOrd="0" presId="urn:microsoft.com/office/officeart/2005/8/layout/chevron2"/>
    <dgm:cxn modelId="{35432B1C-753C-F34A-B858-4EE0DC46F72B}" type="presParOf" srcId="{62B255A7-A2F9-5543-8DB0-494F6095870A}" destId="{17A16CB3-9DF1-024D-9A41-8F50C258B23A}" srcOrd="4" destOrd="0" presId="urn:microsoft.com/office/officeart/2005/8/layout/chevron2"/>
    <dgm:cxn modelId="{098301A0-ABA2-A54B-90F0-CD146E20083D}" type="presParOf" srcId="{17A16CB3-9DF1-024D-9A41-8F50C258B23A}" destId="{0D4EDA80-F995-F44E-8E83-23184BBB9399}" srcOrd="0" destOrd="0" presId="urn:microsoft.com/office/officeart/2005/8/layout/chevron2"/>
    <dgm:cxn modelId="{CDD0C5D5-CF69-DA40-AAF0-9D381FABD991}" type="presParOf" srcId="{17A16CB3-9DF1-024D-9A41-8F50C258B23A}" destId="{8B63125F-21C9-8E42-829A-175F9F244080}"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0E49A97-77B6-A84F-98A7-A47E4F16D906}" type="doc">
      <dgm:prSet loTypeId="urn:microsoft.com/office/officeart/2008/layout/LinedList" loCatId="process" qsTypeId="urn:microsoft.com/office/officeart/2005/8/quickstyle/simple1" qsCatId="simple" csTypeId="urn:microsoft.com/office/officeart/2005/8/colors/accent1_2" csCatId="accent1"/>
      <dgm:spPr/>
      <dgm:t>
        <a:bodyPr/>
        <a:lstStyle/>
        <a:p>
          <a:endParaRPr lang="en-US"/>
        </a:p>
      </dgm:t>
    </dgm:pt>
    <dgm:pt modelId="{C0FCE81F-E318-474B-882F-487F62324DA6}">
      <dgm:prSet/>
      <dgm:spPr/>
      <dgm:t>
        <a:bodyPr/>
        <a:lstStyle/>
        <a:p>
          <a:r>
            <a:rPr lang="en-US"/>
            <a:t>Added circles for each launch site with markers to indicate which sites they are</a:t>
          </a:r>
        </a:p>
      </dgm:t>
    </dgm:pt>
    <dgm:pt modelId="{D211DDC3-9ED1-CF40-AA56-339CE88B6A45}" type="parTrans" cxnId="{D8E09123-3C11-0D48-906B-AA93FD064A78}">
      <dgm:prSet/>
      <dgm:spPr/>
      <dgm:t>
        <a:bodyPr/>
        <a:lstStyle/>
        <a:p>
          <a:endParaRPr lang="en-US"/>
        </a:p>
      </dgm:t>
    </dgm:pt>
    <dgm:pt modelId="{6A6A1229-0B7E-984E-A2A7-1EED460D313B}" type="sibTrans" cxnId="{D8E09123-3C11-0D48-906B-AA93FD064A78}">
      <dgm:prSet/>
      <dgm:spPr/>
      <dgm:t>
        <a:bodyPr/>
        <a:lstStyle/>
        <a:p>
          <a:endParaRPr lang="en-US"/>
        </a:p>
      </dgm:t>
    </dgm:pt>
    <dgm:pt modelId="{536B8EA1-49A9-5046-98AE-C4B4ADE946DD}">
      <dgm:prSet/>
      <dgm:spPr/>
      <dgm:t>
        <a:bodyPr/>
        <a:lstStyle/>
        <a:p>
          <a:r>
            <a:rPr lang="en-US"/>
            <a:t>Added marker clusters to show the number of successful and failed launches</a:t>
          </a:r>
        </a:p>
      </dgm:t>
    </dgm:pt>
    <dgm:pt modelId="{1E5BF4AA-5B03-BE40-9A3C-4899154086AD}" type="parTrans" cxnId="{ECD1B340-044B-C641-8E33-8A5E56591901}">
      <dgm:prSet/>
      <dgm:spPr/>
      <dgm:t>
        <a:bodyPr/>
        <a:lstStyle/>
        <a:p>
          <a:endParaRPr lang="en-US"/>
        </a:p>
      </dgm:t>
    </dgm:pt>
    <dgm:pt modelId="{85C8F6A7-6020-5B4A-AF6D-683A75F0BA01}" type="sibTrans" cxnId="{ECD1B340-044B-C641-8E33-8A5E56591901}">
      <dgm:prSet/>
      <dgm:spPr/>
      <dgm:t>
        <a:bodyPr/>
        <a:lstStyle/>
        <a:p>
          <a:endParaRPr lang="en-US"/>
        </a:p>
      </dgm:t>
    </dgm:pt>
    <dgm:pt modelId="{191855B5-83B5-7345-A680-359C84CC8D26}">
      <dgm:prSet/>
      <dgm:spPr/>
      <dgm:t>
        <a:bodyPr/>
        <a:lstStyle/>
        <a:p>
          <a:r>
            <a:rPr lang="en-US"/>
            <a:t>Added lines and marker to indicate the distance between the launch site and the coast and the nearest railroad</a:t>
          </a:r>
        </a:p>
      </dgm:t>
    </dgm:pt>
    <dgm:pt modelId="{310D8D41-53C0-284B-A675-964809122BF7}" type="parTrans" cxnId="{578EC798-E13C-B54B-8433-67673ECEEAAF}">
      <dgm:prSet/>
      <dgm:spPr/>
      <dgm:t>
        <a:bodyPr/>
        <a:lstStyle/>
        <a:p>
          <a:endParaRPr lang="en-US"/>
        </a:p>
      </dgm:t>
    </dgm:pt>
    <dgm:pt modelId="{ED51D9B4-0D81-4C45-8BBA-16499AC95D57}" type="sibTrans" cxnId="{578EC798-E13C-B54B-8433-67673ECEEAAF}">
      <dgm:prSet/>
      <dgm:spPr/>
      <dgm:t>
        <a:bodyPr/>
        <a:lstStyle/>
        <a:p>
          <a:endParaRPr lang="en-US"/>
        </a:p>
      </dgm:t>
    </dgm:pt>
    <dgm:pt modelId="{59CD56C6-E971-F74C-8DA8-A8D85C09D4F9}" type="pres">
      <dgm:prSet presAssocID="{E0E49A97-77B6-A84F-98A7-A47E4F16D906}" presName="vert0" presStyleCnt="0">
        <dgm:presLayoutVars>
          <dgm:dir/>
          <dgm:animOne val="branch"/>
          <dgm:animLvl val="lvl"/>
        </dgm:presLayoutVars>
      </dgm:prSet>
      <dgm:spPr/>
    </dgm:pt>
    <dgm:pt modelId="{9A2172B5-067F-DA4A-958F-365D0608EC6B}" type="pres">
      <dgm:prSet presAssocID="{C0FCE81F-E318-474B-882F-487F62324DA6}" presName="thickLine" presStyleLbl="alignNode1" presStyleIdx="0" presStyleCnt="3"/>
      <dgm:spPr/>
    </dgm:pt>
    <dgm:pt modelId="{8C56522B-51AF-9B41-9846-D0E7481F3C33}" type="pres">
      <dgm:prSet presAssocID="{C0FCE81F-E318-474B-882F-487F62324DA6}" presName="horz1" presStyleCnt="0"/>
      <dgm:spPr/>
    </dgm:pt>
    <dgm:pt modelId="{9DB1EDF4-25F2-6249-8D56-B1AE2C4501F9}" type="pres">
      <dgm:prSet presAssocID="{C0FCE81F-E318-474B-882F-487F62324DA6}" presName="tx1" presStyleLbl="revTx" presStyleIdx="0" presStyleCnt="3"/>
      <dgm:spPr/>
    </dgm:pt>
    <dgm:pt modelId="{37B4E163-5338-1D43-97FB-A8EC5280B165}" type="pres">
      <dgm:prSet presAssocID="{C0FCE81F-E318-474B-882F-487F62324DA6}" presName="vert1" presStyleCnt="0"/>
      <dgm:spPr/>
    </dgm:pt>
    <dgm:pt modelId="{1CA2F469-8EEB-774C-9AAF-0E87C83C6E47}" type="pres">
      <dgm:prSet presAssocID="{536B8EA1-49A9-5046-98AE-C4B4ADE946DD}" presName="thickLine" presStyleLbl="alignNode1" presStyleIdx="1" presStyleCnt="3"/>
      <dgm:spPr/>
    </dgm:pt>
    <dgm:pt modelId="{7C2B8A75-585A-7A41-BF7E-9CE78B738EF0}" type="pres">
      <dgm:prSet presAssocID="{536B8EA1-49A9-5046-98AE-C4B4ADE946DD}" presName="horz1" presStyleCnt="0"/>
      <dgm:spPr/>
    </dgm:pt>
    <dgm:pt modelId="{C48B17CA-F4B7-B94D-B42D-09331B786606}" type="pres">
      <dgm:prSet presAssocID="{536B8EA1-49A9-5046-98AE-C4B4ADE946DD}" presName="tx1" presStyleLbl="revTx" presStyleIdx="1" presStyleCnt="3"/>
      <dgm:spPr/>
    </dgm:pt>
    <dgm:pt modelId="{C2FBB95E-97C1-B548-88B8-FE752B856395}" type="pres">
      <dgm:prSet presAssocID="{536B8EA1-49A9-5046-98AE-C4B4ADE946DD}" presName="vert1" presStyleCnt="0"/>
      <dgm:spPr/>
    </dgm:pt>
    <dgm:pt modelId="{34C24821-630A-EE41-B750-303FB7A455FF}" type="pres">
      <dgm:prSet presAssocID="{191855B5-83B5-7345-A680-359C84CC8D26}" presName="thickLine" presStyleLbl="alignNode1" presStyleIdx="2" presStyleCnt="3"/>
      <dgm:spPr/>
    </dgm:pt>
    <dgm:pt modelId="{9374AED3-96AE-F941-AE64-E27EA6832E4D}" type="pres">
      <dgm:prSet presAssocID="{191855B5-83B5-7345-A680-359C84CC8D26}" presName="horz1" presStyleCnt="0"/>
      <dgm:spPr/>
    </dgm:pt>
    <dgm:pt modelId="{A9CF2BFB-2EFA-2D4D-87EA-26314DFFBC18}" type="pres">
      <dgm:prSet presAssocID="{191855B5-83B5-7345-A680-359C84CC8D26}" presName="tx1" presStyleLbl="revTx" presStyleIdx="2" presStyleCnt="3"/>
      <dgm:spPr/>
    </dgm:pt>
    <dgm:pt modelId="{A4FAD9A6-EE6F-9741-9BFF-FA418FE06951}" type="pres">
      <dgm:prSet presAssocID="{191855B5-83B5-7345-A680-359C84CC8D26}" presName="vert1" presStyleCnt="0"/>
      <dgm:spPr/>
    </dgm:pt>
  </dgm:ptLst>
  <dgm:cxnLst>
    <dgm:cxn modelId="{2D8E3003-F349-164D-8B5F-539F81EEC8D2}" type="presOf" srcId="{E0E49A97-77B6-A84F-98A7-A47E4F16D906}" destId="{59CD56C6-E971-F74C-8DA8-A8D85C09D4F9}" srcOrd="0" destOrd="0" presId="urn:microsoft.com/office/officeart/2008/layout/LinedList"/>
    <dgm:cxn modelId="{D8E09123-3C11-0D48-906B-AA93FD064A78}" srcId="{E0E49A97-77B6-A84F-98A7-A47E4F16D906}" destId="{C0FCE81F-E318-474B-882F-487F62324DA6}" srcOrd="0" destOrd="0" parTransId="{D211DDC3-9ED1-CF40-AA56-339CE88B6A45}" sibTransId="{6A6A1229-0B7E-984E-A2A7-1EED460D313B}"/>
    <dgm:cxn modelId="{7DA1E13C-50E3-3842-841B-9F1F3917142D}" type="presOf" srcId="{191855B5-83B5-7345-A680-359C84CC8D26}" destId="{A9CF2BFB-2EFA-2D4D-87EA-26314DFFBC18}" srcOrd="0" destOrd="0" presId="urn:microsoft.com/office/officeart/2008/layout/LinedList"/>
    <dgm:cxn modelId="{ECD1B340-044B-C641-8E33-8A5E56591901}" srcId="{E0E49A97-77B6-A84F-98A7-A47E4F16D906}" destId="{536B8EA1-49A9-5046-98AE-C4B4ADE946DD}" srcOrd="1" destOrd="0" parTransId="{1E5BF4AA-5B03-BE40-9A3C-4899154086AD}" sibTransId="{85C8F6A7-6020-5B4A-AF6D-683A75F0BA01}"/>
    <dgm:cxn modelId="{578EC798-E13C-B54B-8433-67673ECEEAAF}" srcId="{E0E49A97-77B6-A84F-98A7-A47E4F16D906}" destId="{191855B5-83B5-7345-A680-359C84CC8D26}" srcOrd="2" destOrd="0" parTransId="{310D8D41-53C0-284B-A675-964809122BF7}" sibTransId="{ED51D9B4-0D81-4C45-8BBA-16499AC95D57}"/>
    <dgm:cxn modelId="{7E2983E2-36C5-294A-BF89-1A87EE8AB3A2}" type="presOf" srcId="{C0FCE81F-E318-474B-882F-487F62324DA6}" destId="{9DB1EDF4-25F2-6249-8D56-B1AE2C4501F9}" srcOrd="0" destOrd="0" presId="urn:microsoft.com/office/officeart/2008/layout/LinedList"/>
    <dgm:cxn modelId="{2B796AE5-BE4E-A844-9FBA-D0FC2A3F6123}" type="presOf" srcId="{536B8EA1-49A9-5046-98AE-C4B4ADE946DD}" destId="{C48B17CA-F4B7-B94D-B42D-09331B786606}" srcOrd="0" destOrd="0" presId="urn:microsoft.com/office/officeart/2008/layout/LinedList"/>
    <dgm:cxn modelId="{6B31B7E8-8C95-BC4B-A791-980A47783F32}" type="presParOf" srcId="{59CD56C6-E971-F74C-8DA8-A8D85C09D4F9}" destId="{9A2172B5-067F-DA4A-958F-365D0608EC6B}" srcOrd="0" destOrd="0" presId="urn:microsoft.com/office/officeart/2008/layout/LinedList"/>
    <dgm:cxn modelId="{73E6EEDE-3DA8-EA41-9678-B66CBF7CB06B}" type="presParOf" srcId="{59CD56C6-E971-F74C-8DA8-A8D85C09D4F9}" destId="{8C56522B-51AF-9B41-9846-D0E7481F3C33}" srcOrd="1" destOrd="0" presId="urn:microsoft.com/office/officeart/2008/layout/LinedList"/>
    <dgm:cxn modelId="{6DB0BF3A-F10F-A848-8A4C-22ED974CB4D1}" type="presParOf" srcId="{8C56522B-51AF-9B41-9846-D0E7481F3C33}" destId="{9DB1EDF4-25F2-6249-8D56-B1AE2C4501F9}" srcOrd="0" destOrd="0" presId="urn:microsoft.com/office/officeart/2008/layout/LinedList"/>
    <dgm:cxn modelId="{BA39F8E1-A3AD-B84B-8C66-B5D5BE57CF0C}" type="presParOf" srcId="{8C56522B-51AF-9B41-9846-D0E7481F3C33}" destId="{37B4E163-5338-1D43-97FB-A8EC5280B165}" srcOrd="1" destOrd="0" presId="urn:microsoft.com/office/officeart/2008/layout/LinedList"/>
    <dgm:cxn modelId="{D1515DBD-22B2-E144-AD15-4BF089549730}" type="presParOf" srcId="{59CD56C6-E971-F74C-8DA8-A8D85C09D4F9}" destId="{1CA2F469-8EEB-774C-9AAF-0E87C83C6E47}" srcOrd="2" destOrd="0" presId="urn:microsoft.com/office/officeart/2008/layout/LinedList"/>
    <dgm:cxn modelId="{4A2C03FD-189B-F945-A3F0-C21A590624D6}" type="presParOf" srcId="{59CD56C6-E971-F74C-8DA8-A8D85C09D4F9}" destId="{7C2B8A75-585A-7A41-BF7E-9CE78B738EF0}" srcOrd="3" destOrd="0" presId="urn:microsoft.com/office/officeart/2008/layout/LinedList"/>
    <dgm:cxn modelId="{F9A1A6F9-11FB-FF4E-B2C9-3EEE259A47EF}" type="presParOf" srcId="{7C2B8A75-585A-7A41-BF7E-9CE78B738EF0}" destId="{C48B17CA-F4B7-B94D-B42D-09331B786606}" srcOrd="0" destOrd="0" presId="urn:microsoft.com/office/officeart/2008/layout/LinedList"/>
    <dgm:cxn modelId="{02FEC5CF-374F-B147-A590-AFAE15E93D8D}" type="presParOf" srcId="{7C2B8A75-585A-7A41-BF7E-9CE78B738EF0}" destId="{C2FBB95E-97C1-B548-88B8-FE752B856395}" srcOrd="1" destOrd="0" presId="urn:microsoft.com/office/officeart/2008/layout/LinedList"/>
    <dgm:cxn modelId="{2C88714C-BD02-1949-BDAC-E6597CA6F541}" type="presParOf" srcId="{59CD56C6-E971-F74C-8DA8-A8D85C09D4F9}" destId="{34C24821-630A-EE41-B750-303FB7A455FF}" srcOrd="4" destOrd="0" presId="urn:microsoft.com/office/officeart/2008/layout/LinedList"/>
    <dgm:cxn modelId="{DF100D6E-E2C8-754B-9C19-5CC602671312}" type="presParOf" srcId="{59CD56C6-E971-F74C-8DA8-A8D85C09D4F9}" destId="{9374AED3-96AE-F941-AE64-E27EA6832E4D}" srcOrd="5" destOrd="0" presId="urn:microsoft.com/office/officeart/2008/layout/LinedList"/>
    <dgm:cxn modelId="{4437FF98-F573-E24F-ADFB-D61C699DCC39}" type="presParOf" srcId="{9374AED3-96AE-F941-AE64-E27EA6832E4D}" destId="{A9CF2BFB-2EFA-2D4D-87EA-26314DFFBC18}" srcOrd="0" destOrd="0" presId="urn:microsoft.com/office/officeart/2008/layout/LinedList"/>
    <dgm:cxn modelId="{C796DC48-D0FF-0249-87D2-738D8226AFA8}" type="presParOf" srcId="{9374AED3-96AE-F941-AE64-E27EA6832E4D}" destId="{A4FAD9A6-EE6F-9741-9BFF-FA418FE06951}"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C89E0C4-CDE5-1148-9409-731DBAC3DF00}" type="doc">
      <dgm:prSet loTypeId="urn:microsoft.com/office/officeart/2005/8/layout/process4" loCatId="process" qsTypeId="urn:microsoft.com/office/officeart/2005/8/quickstyle/simple3" qsCatId="simple" csTypeId="urn:microsoft.com/office/officeart/2005/8/colors/accent1_2" csCatId="accent1"/>
      <dgm:spPr/>
      <dgm:t>
        <a:bodyPr/>
        <a:lstStyle/>
        <a:p>
          <a:endParaRPr lang="en-US"/>
        </a:p>
      </dgm:t>
    </dgm:pt>
    <dgm:pt modelId="{FB967F9E-A4A4-1444-ADAE-ADE51AC86EB6}">
      <dgm:prSet custT="1"/>
      <dgm:spPr/>
      <dgm:t>
        <a:bodyPr/>
        <a:lstStyle/>
        <a:p>
          <a:r>
            <a:rPr lang="en-US" sz="1800" dirty="0">
              <a:latin typeface="Abadi" panose="020B0604020104020204" pitchFamily="34" charset="0"/>
            </a:rPr>
            <a:t>Separated the target variable from the features</a:t>
          </a:r>
        </a:p>
      </dgm:t>
    </dgm:pt>
    <dgm:pt modelId="{FEED2903-B548-3146-954A-CC0923F6CA47}" type="parTrans" cxnId="{12455956-E6E4-5946-95D1-FA0FF6D0FED6}">
      <dgm:prSet/>
      <dgm:spPr/>
      <dgm:t>
        <a:bodyPr/>
        <a:lstStyle/>
        <a:p>
          <a:endParaRPr lang="en-US"/>
        </a:p>
      </dgm:t>
    </dgm:pt>
    <dgm:pt modelId="{04537EF0-3AAA-7744-99F1-542ADDBD90A3}" type="sibTrans" cxnId="{12455956-E6E4-5946-95D1-FA0FF6D0FED6}">
      <dgm:prSet/>
      <dgm:spPr/>
      <dgm:t>
        <a:bodyPr/>
        <a:lstStyle/>
        <a:p>
          <a:endParaRPr lang="en-US"/>
        </a:p>
      </dgm:t>
    </dgm:pt>
    <dgm:pt modelId="{74DB9204-49B8-FC45-B116-A97FE10E4573}">
      <dgm:prSet custT="1"/>
      <dgm:spPr/>
      <dgm:t>
        <a:bodyPr/>
        <a:lstStyle/>
        <a:p>
          <a:r>
            <a:rPr lang="en-US" sz="1800" dirty="0">
              <a:latin typeface="Abadi" panose="020B0604020104020204" pitchFamily="34" charset="0"/>
            </a:rPr>
            <a:t>Standardized the feature dataset </a:t>
          </a:r>
        </a:p>
      </dgm:t>
    </dgm:pt>
    <dgm:pt modelId="{324A188F-7F40-5F4B-B5E8-E90A317EDA16}" type="parTrans" cxnId="{1C98020E-734E-494B-9529-EED9E0A15666}">
      <dgm:prSet/>
      <dgm:spPr/>
      <dgm:t>
        <a:bodyPr/>
        <a:lstStyle/>
        <a:p>
          <a:endParaRPr lang="en-US"/>
        </a:p>
      </dgm:t>
    </dgm:pt>
    <dgm:pt modelId="{FF06340E-A670-8E4D-8BB9-9F7355AADF0C}" type="sibTrans" cxnId="{1C98020E-734E-494B-9529-EED9E0A15666}">
      <dgm:prSet/>
      <dgm:spPr/>
      <dgm:t>
        <a:bodyPr/>
        <a:lstStyle/>
        <a:p>
          <a:endParaRPr lang="en-US"/>
        </a:p>
      </dgm:t>
    </dgm:pt>
    <dgm:pt modelId="{9B7C3EF2-AADD-074A-8522-B4B1E3B6DF59}">
      <dgm:prSet custT="1"/>
      <dgm:spPr/>
      <dgm:t>
        <a:bodyPr/>
        <a:lstStyle/>
        <a:p>
          <a:r>
            <a:rPr lang="en-US" sz="1800" dirty="0">
              <a:latin typeface="Abadi" panose="020B0604020104020204" pitchFamily="34" charset="0"/>
            </a:rPr>
            <a:t>Split the data into training and testing sets using </a:t>
          </a:r>
          <a:r>
            <a:rPr lang="en-US" sz="1800" dirty="0" err="1">
              <a:latin typeface="Abadi" panose="020B0604020104020204" pitchFamily="34" charset="0"/>
            </a:rPr>
            <a:t>SKLearn</a:t>
          </a:r>
          <a:r>
            <a:rPr lang="en-US" sz="1800" dirty="0">
              <a:latin typeface="Abadi" panose="020B0604020104020204" pitchFamily="34" charset="0"/>
            </a:rPr>
            <a:t> train_test_split</a:t>
          </a:r>
        </a:p>
      </dgm:t>
    </dgm:pt>
    <dgm:pt modelId="{739E8A3D-6B7B-FA48-8E9D-D61A6F2DAE7C}" type="parTrans" cxnId="{C4A70118-1893-BE49-9706-6BDAA227FF10}">
      <dgm:prSet/>
      <dgm:spPr/>
      <dgm:t>
        <a:bodyPr/>
        <a:lstStyle/>
        <a:p>
          <a:endParaRPr lang="en-US"/>
        </a:p>
      </dgm:t>
    </dgm:pt>
    <dgm:pt modelId="{BC1BF0F6-E6EC-F848-B87D-14CF386E16D1}" type="sibTrans" cxnId="{C4A70118-1893-BE49-9706-6BDAA227FF10}">
      <dgm:prSet/>
      <dgm:spPr/>
      <dgm:t>
        <a:bodyPr/>
        <a:lstStyle/>
        <a:p>
          <a:endParaRPr lang="en-US"/>
        </a:p>
      </dgm:t>
    </dgm:pt>
    <dgm:pt modelId="{E8F8F798-13F9-574C-9B10-8A1AFF22698A}">
      <dgm:prSet custT="1"/>
      <dgm:spPr/>
      <dgm:t>
        <a:bodyPr/>
        <a:lstStyle/>
        <a:p>
          <a:r>
            <a:rPr lang="en-US" sz="1800" dirty="0">
              <a:latin typeface="Abadi" panose="020B0604020104020204" pitchFamily="34" charset="0"/>
            </a:rPr>
            <a:t>Conducted grid search cross validation using four different models:  Logistic Regression, Support Vector Machine, Decision Tree, and K-Nearest Neighbors</a:t>
          </a:r>
        </a:p>
      </dgm:t>
    </dgm:pt>
    <dgm:pt modelId="{DE500D54-BD27-E84F-802B-EBE70781F550}" type="parTrans" cxnId="{D50A688C-A1AE-8B43-915D-92649D5E82A2}">
      <dgm:prSet/>
      <dgm:spPr/>
      <dgm:t>
        <a:bodyPr/>
        <a:lstStyle/>
        <a:p>
          <a:endParaRPr lang="en-US"/>
        </a:p>
      </dgm:t>
    </dgm:pt>
    <dgm:pt modelId="{9F17E67B-F7A5-6146-88AD-998A7FE3AD25}" type="sibTrans" cxnId="{D50A688C-A1AE-8B43-915D-92649D5E82A2}">
      <dgm:prSet/>
      <dgm:spPr/>
      <dgm:t>
        <a:bodyPr/>
        <a:lstStyle/>
        <a:p>
          <a:endParaRPr lang="en-US"/>
        </a:p>
      </dgm:t>
    </dgm:pt>
    <dgm:pt modelId="{72C56E0F-2978-BA4F-A303-AFC5E56C75A2}">
      <dgm:prSet custT="1"/>
      <dgm:spPr/>
      <dgm:t>
        <a:bodyPr/>
        <a:lstStyle/>
        <a:p>
          <a:r>
            <a:rPr lang="en-US" sz="1800" dirty="0">
              <a:latin typeface="Abadi" panose="020B0604020104020204" pitchFamily="34" charset="0"/>
            </a:rPr>
            <a:t>Assessed the accuracy, precision, and recall of all four models using confusion matrices</a:t>
          </a:r>
        </a:p>
      </dgm:t>
    </dgm:pt>
    <dgm:pt modelId="{E12A85E6-DEC6-B34A-9D6A-518E88655EE9}" type="parTrans" cxnId="{A0230AAF-C633-3B45-B57D-573DF341B97B}">
      <dgm:prSet/>
      <dgm:spPr/>
      <dgm:t>
        <a:bodyPr/>
        <a:lstStyle/>
        <a:p>
          <a:endParaRPr lang="en-US"/>
        </a:p>
      </dgm:t>
    </dgm:pt>
    <dgm:pt modelId="{5B24713E-DDC7-5441-A028-917D0F7F3903}" type="sibTrans" cxnId="{A0230AAF-C633-3B45-B57D-573DF341B97B}">
      <dgm:prSet/>
      <dgm:spPr/>
      <dgm:t>
        <a:bodyPr/>
        <a:lstStyle/>
        <a:p>
          <a:endParaRPr lang="en-US"/>
        </a:p>
      </dgm:t>
    </dgm:pt>
    <dgm:pt modelId="{740C85C9-7FAC-7347-BAC6-4F9FD51DB299}" type="pres">
      <dgm:prSet presAssocID="{FC89E0C4-CDE5-1148-9409-731DBAC3DF00}" presName="Name0" presStyleCnt="0">
        <dgm:presLayoutVars>
          <dgm:dir/>
          <dgm:animLvl val="lvl"/>
          <dgm:resizeHandles val="exact"/>
        </dgm:presLayoutVars>
      </dgm:prSet>
      <dgm:spPr/>
    </dgm:pt>
    <dgm:pt modelId="{F7BE9405-1316-7A49-B676-5E0D9FFC5C83}" type="pres">
      <dgm:prSet presAssocID="{72C56E0F-2978-BA4F-A303-AFC5E56C75A2}" presName="boxAndChildren" presStyleCnt="0"/>
      <dgm:spPr/>
    </dgm:pt>
    <dgm:pt modelId="{85B3146C-57E5-674D-BF0B-B54C7D3C6F66}" type="pres">
      <dgm:prSet presAssocID="{72C56E0F-2978-BA4F-A303-AFC5E56C75A2}" presName="parentTextBox" presStyleLbl="node1" presStyleIdx="0" presStyleCnt="5"/>
      <dgm:spPr/>
    </dgm:pt>
    <dgm:pt modelId="{4728B998-7389-0948-A840-4CACD80D1B5A}" type="pres">
      <dgm:prSet presAssocID="{9F17E67B-F7A5-6146-88AD-998A7FE3AD25}" presName="sp" presStyleCnt="0"/>
      <dgm:spPr/>
    </dgm:pt>
    <dgm:pt modelId="{7D08B55D-46FE-FE49-8A4C-D114396B241C}" type="pres">
      <dgm:prSet presAssocID="{E8F8F798-13F9-574C-9B10-8A1AFF22698A}" presName="arrowAndChildren" presStyleCnt="0"/>
      <dgm:spPr/>
    </dgm:pt>
    <dgm:pt modelId="{EBE5CF01-C489-BC41-8F4B-951634A77D20}" type="pres">
      <dgm:prSet presAssocID="{E8F8F798-13F9-574C-9B10-8A1AFF22698A}" presName="parentTextArrow" presStyleLbl="node1" presStyleIdx="1" presStyleCnt="5"/>
      <dgm:spPr/>
    </dgm:pt>
    <dgm:pt modelId="{A5F9599A-DBAB-D04B-BE10-AC808DA06BDC}" type="pres">
      <dgm:prSet presAssocID="{BC1BF0F6-E6EC-F848-B87D-14CF386E16D1}" presName="sp" presStyleCnt="0"/>
      <dgm:spPr/>
    </dgm:pt>
    <dgm:pt modelId="{8328810B-A77B-7842-9AC1-0B75C5433454}" type="pres">
      <dgm:prSet presAssocID="{9B7C3EF2-AADD-074A-8522-B4B1E3B6DF59}" presName="arrowAndChildren" presStyleCnt="0"/>
      <dgm:spPr/>
    </dgm:pt>
    <dgm:pt modelId="{7DAF14AA-B6AF-0040-B40B-E344F5AD414B}" type="pres">
      <dgm:prSet presAssocID="{9B7C3EF2-AADD-074A-8522-B4B1E3B6DF59}" presName="parentTextArrow" presStyleLbl="node1" presStyleIdx="2" presStyleCnt="5"/>
      <dgm:spPr/>
    </dgm:pt>
    <dgm:pt modelId="{531C3A8A-1F00-AB44-8AF6-A18967E1E418}" type="pres">
      <dgm:prSet presAssocID="{FF06340E-A670-8E4D-8BB9-9F7355AADF0C}" presName="sp" presStyleCnt="0"/>
      <dgm:spPr/>
    </dgm:pt>
    <dgm:pt modelId="{A722D5F1-FCEC-C445-8F13-08B76A702B6A}" type="pres">
      <dgm:prSet presAssocID="{74DB9204-49B8-FC45-B116-A97FE10E4573}" presName="arrowAndChildren" presStyleCnt="0"/>
      <dgm:spPr/>
    </dgm:pt>
    <dgm:pt modelId="{8B9FAD56-31D7-4048-81DC-879096317788}" type="pres">
      <dgm:prSet presAssocID="{74DB9204-49B8-FC45-B116-A97FE10E4573}" presName="parentTextArrow" presStyleLbl="node1" presStyleIdx="3" presStyleCnt="5"/>
      <dgm:spPr/>
    </dgm:pt>
    <dgm:pt modelId="{0114A996-E67D-F841-9B40-22CD9DDD145B}" type="pres">
      <dgm:prSet presAssocID="{04537EF0-3AAA-7744-99F1-542ADDBD90A3}" presName="sp" presStyleCnt="0"/>
      <dgm:spPr/>
    </dgm:pt>
    <dgm:pt modelId="{9912CF5C-8B54-7147-921D-9115522D2934}" type="pres">
      <dgm:prSet presAssocID="{FB967F9E-A4A4-1444-ADAE-ADE51AC86EB6}" presName="arrowAndChildren" presStyleCnt="0"/>
      <dgm:spPr/>
    </dgm:pt>
    <dgm:pt modelId="{8FC48955-B099-5C44-8086-43E4BAD5C508}" type="pres">
      <dgm:prSet presAssocID="{FB967F9E-A4A4-1444-ADAE-ADE51AC86EB6}" presName="parentTextArrow" presStyleLbl="node1" presStyleIdx="4" presStyleCnt="5"/>
      <dgm:spPr/>
    </dgm:pt>
  </dgm:ptLst>
  <dgm:cxnLst>
    <dgm:cxn modelId="{1C98020E-734E-494B-9529-EED9E0A15666}" srcId="{FC89E0C4-CDE5-1148-9409-731DBAC3DF00}" destId="{74DB9204-49B8-FC45-B116-A97FE10E4573}" srcOrd="1" destOrd="0" parTransId="{324A188F-7F40-5F4B-B5E8-E90A317EDA16}" sibTransId="{FF06340E-A670-8E4D-8BB9-9F7355AADF0C}"/>
    <dgm:cxn modelId="{C4A70118-1893-BE49-9706-6BDAA227FF10}" srcId="{FC89E0C4-CDE5-1148-9409-731DBAC3DF00}" destId="{9B7C3EF2-AADD-074A-8522-B4B1E3B6DF59}" srcOrd="2" destOrd="0" parTransId="{739E8A3D-6B7B-FA48-8E9D-D61A6F2DAE7C}" sibTransId="{BC1BF0F6-E6EC-F848-B87D-14CF386E16D1}"/>
    <dgm:cxn modelId="{069ECA43-5C62-CF42-8F25-034DFD44DA30}" type="presOf" srcId="{FB967F9E-A4A4-1444-ADAE-ADE51AC86EB6}" destId="{8FC48955-B099-5C44-8086-43E4BAD5C508}" srcOrd="0" destOrd="0" presId="urn:microsoft.com/office/officeart/2005/8/layout/process4"/>
    <dgm:cxn modelId="{A409E450-80A2-4E49-A1C5-13F6AA2C69D2}" type="presOf" srcId="{74DB9204-49B8-FC45-B116-A97FE10E4573}" destId="{8B9FAD56-31D7-4048-81DC-879096317788}" srcOrd="0" destOrd="0" presId="urn:microsoft.com/office/officeart/2005/8/layout/process4"/>
    <dgm:cxn modelId="{12455956-E6E4-5946-95D1-FA0FF6D0FED6}" srcId="{FC89E0C4-CDE5-1148-9409-731DBAC3DF00}" destId="{FB967F9E-A4A4-1444-ADAE-ADE51AC86EB6}" srcOrd="0" destOrd="0" parTransId="{FEED2903-B548-3146-954A-CC0923F6CA47}" sibTransId="{04537EF0-3AAA-7744-99F1-542ADDBD90A3}"/>
    <dgm:cxn modelId="{BDA4296F-BB9B-C340-ACC6-AA0AC6773676}" type="presOf" srcId="{72C56E0F-2978-BA4F-A303-AFC5E56C75A2}" destId="{85B3146C-57E5-674D-BF0B-B54C7D3C6F66}" srcOrd="0" destOrd="0" presId="urn:microsoft.com/office/officeart/2005/8/layout/process4"/>
    <dgm:cxn modelId="{3919AF77-3CEC-A342-A023-4114C61172AA}" type="presOf" srcId="{FC89E0C4-CDE5-1148-9409-731DBAC3DF00}" destId="{740C85C9-7FAC-7347-BAC6-4F9FD51DB299}" srcOrd="0" destOrd="0" presId="urn:microsoft.com/office/officeart/2005/8/layout/process4"/>
    <dgm:cxn modelId="{D50A688C-A1AE-8B43-915D-92649D5E82A2}" srcId="{FC89E0C4-CDE5-1148-9409-731DBAC3DF00}" destId="{E8F8F798-13F9-574C-9B10-8A1AFF22698A}" srcOrd="3" destOrd="0" parTransId="{DE500D54-BD27-E84F-802B-EBE70781F550}" sibTransId="{9F17E67B-F7A5-6146-88AD-998A7FE3AD25}"/>
    <dgm:cxn modelId="{A0230AAF-C633-3B45-B57D-573DF341B97B}" srcId="{FC89E0C4-CDE5-1148-9409-731DBAC3DF00}" destId="{72C56E0F-2978-BA4F-A303-AFC5E56C75A2}" srcOrd="4" destOrd="0" parTransId="{E12A85E6-DEC6-B34A-9D6A-518E88655EE9}" sibTransId="{5B24713E-DDC7-5441-A028-917D0F7F3903}"/>
    <dgm:cxn modelId="{0F2B39B9-19AD-B448-A59D-70CA101C8EE3}" type="presOf" srcId="{9B7C3EF2-AADD-074A-8522-B4B1E3B6DF59}" destId="{7DAF14AA-B6AF-0040-B40B-E344F5AD414B}" srcOrd="0" destOrd="0" presId="urn:microsoft.com/office/officeart/2005/8/layout/process4"/>
    <dgm:cxn modelId="{4B5F39D4-8F87-8943-A28A-957576459064}" type="presOf" srcId="{E8F8F798-13F9-574C-9B10-8A1AFF22698A}" destId="{EBE5CF01-C489-BC41-8F4B-951634A77D20}" srcOrd="0" destOrd="0" presId="urn:microsoft.com/office/officeart/2005/8/layout/process4"/>
    <dgm:cxn modelId="{30CA2780-DF8D-774A-A144-A67C159C148D}" type="presParOf" srcId="{740C85C9-7FAC-7347-BAC6-4F9FD51DB299}" destId="{F7BE9405-1316-7A49-B676-5E0D9FFC5C83}" srcOrd="0" destOrd="0" presId="urn:microsoft.com/office/officeart/2005/8/layout/process4"/>
    <dgm:cxn modelId="{00CEEF89-0A73-0046-A644-DD445E7E9A97}" type="presParOf" srcId="{F7BE9405-1316-7A49-B676-5E0D9FFC5C83}" destId="{85B3146C-57E5-674D-BF0B-B54C7D3C6F66}" srcOrd="0" destOrd="0" presId="urn:microsoft.com/office/officeart/2005/8/layout/process4"/>
    <dgm:cxn modelId="{7EB34A4B-BF20-D347-8F5B-C5A5D3FA698E}" type="presParOf" srcId="{740C85C9-7FAC-7347-BAC6-4F9FD51DB299}" destId="{4728B998-7389-0948-A840-4CACD80D1B5A}" srcOrd="1" destOrd="0" presId="urn:microsoft.com/office/officeart/2005/8/layout/process4"/>
    <dgm:cxn modelId="{1DA751C0-9480-D649-A7E1-016CC8A2A814}" type="presParOf" srcId="{740C85C9-7FAC-7347-BAC6-4F9FD51DB299}" destId="{7D08B55D-46FE-FE49-8A4C-D114396B241C}" srcOrd="2" destOrd="0" presId="urn:microsoft.com/office/officeart/2005/8/layout/process4"/>
    <dgm:cxn modelId="{69198C0B-0174-BE40-A27D-0F13E396E810}" type="presParOf" srcId="{7D08B55D-46FE-FE49-8A4C-D114396B241C}" destId="{EBE5CF01-C489-BC41-8F4B-951634A77D20}" srcOrd="0" destOrd="0" presId="urn:microsoft.com/office/officeart/2005/8/layout/process4"/>
    <dgm:cxn modelId="{955B3229-066A-7140-A7BA-ED3F23EDEC23}" type="presParOf" srcId="{740C85C9-7FAC-7347-BAC6-4F9FD51DB299}" destId="{A5F9599A-DBAB-D04B-BE10-AC808DA06BDC}" srcOrd="3" destOrd="0" presId="urn:microsoft.com/office/officeart/2005/8/layout/process4"/>
    <dgm:cxn modelId="{ECFBE59F-A090-F54C-88D7-A861948A5384}" type="presParOf" srcId="{740C85C9-7FAC-7347-BAC6-4F9FD51DB299}" destId="{8328810B-A77B-7842-9AC1-0B75C5433454}" srcOrd="4" destOrd="0" presId="urn:microsoft.com/office/officeart/2005/8/layout/process4"/>
    <dgm:cxn modelId="{29C99463-D862-BF41-B9EA-8A252C9EE504}" type="presParOf" srcId="{8328810B-A77B-7842-9AC1-0B75C5433454}" destId="{7DAF14AA-B6AF-0040-B40B-E344F5AD414B}" srcOrd="0" destOrd="0" presId="urn:microsoft.com/office/officeart/2005/8/layout/process4"/>
    <dgm:cxn modelId="{A07D1A64-BDEB-0546-A4C6-4023F9E03F5E}" type="presParOf" srcId="{740C85C9-7FAC-7347-BAC6-4F9FD51DB299}" destId="{531C3A8A-1F00-AB44-8AF6-A18967E1E418}" srcOrd="5" destOrd="0" presId="urn:microsoft.com/office/officeart/2005/8/layout/process4"/>
    <dgm:cxn modelId="{7B1236A0-0369-2D4D-BA95-C0241B1894BB}" type="presParOf" srcId="{740C85C9-7FAC-7347-BAC6-4F9FD51DB299}" destId="{A722D5F1-FCEC-C445-8F13-08B76A702B6A}" srcOrd="6" destOrd="0" presId="urn:microsoft.com/office/officeart/2005/8/layout/process4"/>
    <dgm:cxn modelId="{D6640E5A-721B-B945-8828-A2C1BC7AE239}" type="presParOf" srcId="{A722D5F1-FCEC-C445-8F13-08B76A702B6A}" destId="{8B9FAD56-31D7-4048-81DC-879096317788}" srcOrd="0" destOrd="0" presId="urn:microsoft.com/office/officeart/2005/8/layout/process4"/>
    <dgm:cxn modelId="{94BFB5B0-6535-BD4F-A856-4ADDE529892D}" type="presParOf" srcId="{740C85C9-7FAC-7347-BAC6-4F9FD51DB299}" destId="{0114A996-E67D-F841-9B40-22CD9DDD145B}" srcOrd="7" destOrd="0" presId="urn:microsoft.com/office/officeart/2005/8/layout/process4"/>
    <dgm:cxn modelId="{FE611313-C62A-134E-B512-D8E3AA34D0C6}" type="presParOf" srcId="{740C85C9-7FAC-7347-BAC6-4F9FD51DB299}" destId="{9912CF5C-8B54-7147-921D-9115522D2934}" srcOrd="8" destOrd="0" presId="urn:microsoft.com/office/officeart/2005/8/layout/process4"/>
    <dgm:cxn modelId="{85F2A027-3508-4F42-A76F-61734F287715}" type="presParOf" srcId="{9912CF5C-8B54-7147-921D-9115522D2934}" destId="{8FC48955-B099-5C44-8086-43E4BAD5C508}"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F22A46-6650-8B4B-ADCB-A58009F176E5}">
      <dsp:nvSpPr>
        <dsp:cNvPr id="0" name=""/>
        <dsp:cNvSpPr/>
      </dsp:nvSpPr>
      <dsp:spPr>
        <a:xfrm>
          <a:off x="0" y="567908"/>
          <a:ext cx="10515600" cy="102960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1" kern="1200" dirty="0"/>
            <a:t>Step 1:</a:t>
          </a:r>
          <a:r>
            <a:rPr lang="en-US" sz="2200" kern="1200" dirty="0"/>
            <a:t> Gathered structured data from the SpaceX API</a:t>
          </a:r>
        </a:p>
        <a:p>
          <a:pPr marL="0" lvl="0" indent="0" algn="l" defTabSz="977900">
            <a:lnSpc>
              <a:spcPct val="90000"/>
            </a:lnSpc>
            <a:spcBef>
              <a:spcPct val="0"/>
            </a:spcBef>
            <a:spcAft>
              <a:spcPct val="35000"/>
            </a:spcAft>
            <a:buNone/>
          </a:pPr>
          <a:r>
            <a:rPr lang="en-US" sz="2200" kern="1200" dirty="0"/>
            <a:t> 📥</a:t>
          </a:r>
        </a:p>
      </dsp:txBody>
      <dsp:txXfrm>
        <a:off x="50261" y="618169"/>
        <a:ext cx="10415078" cy="929078"/>
      </dsp:txXfrm>
    </dsp:sp>
    <dsp:sp modelId="{27E49F4D-7974-8645-AA4E-DCE67A6F3734}">
      <dsp:nvSpPr>
        <dsp:cNvPr id="0" name=""/>
        <dsp:cNvSpPr/>
      </dsp:nvSpPr>
      <dsp:spPr>
        <a:xfrm>
          <a:off x="0" y="1660869"/>
          <a:ext cx="10515600" cy="102960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1" kern="1200" dirty="0"/>
            <a:t>Step 2:</a:t>
          </a:r>
          <a:r>
            <a:rPr lang="en-US" sz="2200" kern="1200" dirty="0"/>
            <a:t> Used </a:t>
          </a:r>
          <a:r>
            <a:rPr lang="en-US" sz="2200" kern="1200" dirty="0" err="1"/>
            <a:t>BeautifulSoup</a:t>
          </a:r>
          <a:r>
            <a:rPr lang="en-US" sz="2200" kern="1200" dirty="0"/>
            <a:t> to scrape supplementary launch information from Wikipedia</a:t>
          </a:r>
        </a:p>
        <a:p>
          <a:pPr marL="0" lvl="0" indent="0" algn="l" defTabSz="977900">
            <a:lnSpc>
              <a:spcPct val="90000"/>
            </a:lnSpc>
            <a:spcBef>
              <a:spcPct val="0"/>
            </a:spcBef>
            <a:spcAft>
              <a:spcPct val="35000"/>
            </a:spcAft>
            <a:buNone/>
          </a:pPr>
          <a:r>
            <a:rPr lang="en-US" sz="2200" kern="1200" dirty="0"/>
            <a:t>🌐 </a:t>
          </a:r>
        </a:p>
      </dsp:txBody>
      <dsp:txXfrm>
        <a:off x="50261" y="1711130"/>
        <a:ext cx="10415078" cy="929078"/>
      </dsp:txXfrm>
    </dsp:sp>
    <dsp:sp modelId="{72646107-AED9-354B-AF28-1A9F1D479ED5}">
      <dsp:nvSpPr>
        <dsp:cNvPr id="0" name=""/>
        <dsp:cNvSpPr/>
      </dsp:nvSpPr>
      <dsp:spPr>
        <a:xfrm>
          <a:off x="0" y="2753829"/>
          <a:ext cx="10515600" cy="102960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b="1" kern="1200" dirty="0"/>
            <a:t>Step 3:</a:t>
          </a:r>
          <a:r>
            <a:rPr lang="en-US" sz="2200" kern="1200" dirty="0"/>
            <a:t> Cleaned and merged the datasets into a unified </a:t>
          </a:r>
          <a:r>
            <a:rPr lang="en-US" sz="2200" kern="1200" dirty="0" err="1"/>
            <a:t>dataframe</a:t>
          </a:r>
          <a:r>
            <a:rPr lang="en-US" sz="2200" kern="1200" dirty="0"/>
            <a:t> for analysis. </a:t>
          </a:r>
        </a:p>
        <a:p>
          <a:pPr marL="0" lvl="0" indent="0" algn="l" defTabSz="977900">
            <a:lnSpc>
              <a:spcPct val="90000"/>
            </a:lnSpc>
            <a:spcBef>
              <a:spcPct val="0"/>
            </a:spcBef>
            <a:spcAft>
              <a:spcPct val="35000"/>
            </a:spcAft>
            <a:buNone/>
          </a:pPr>
          <a:r>
            <a:rPr lang="en-US" sz="2200" kern="1200" dirty="0"/>
            <a:t>🛠️ </a:t>
          </a:r>
        </a:p>
      </dsp:txBody>
      <dsp:txXfrm>
        <a:off x="50261" y="2804090"/>
        <a:ext cx="10415078" cy="9290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B23663-E5F1-8E4C-AD12-A9C843AD9E48}">
      <dsp:nvSpPr>
        <dsp:cNvPr id="0" name=""/>
        <dsp:cNvSpPr/>
      </dsp:nvSpPr>
      <dsp:spPr>
        <a:xfrm>
          <a:off x="0" y="0"/>
          <a:ext cx="4271736" cy="864107"/>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Abadi" panose="020B0604020104020204" pitchFamily="34" charset="0"/>
            </a:rPr>
            <a:t>Load launch data from SpaceX </a:t>
          </a:r>
          <a:r>
            <a:rPr lang="en-US" sz="1400" kern="1200" dirty="0" err="1">
              <a:latin typeface="Abadi" panose="020B0604020104020204" pitchFamily="34" charset="0"/>
            </a:rPr>
            <a:t>api</a:t>
          </a:r>
          <a:r>
            <a:rPr lang="en-US" sz="1400" kern="1200" dirty="0">
              <a:latin typeface="Abadi" panose="020B0604020104020204" pitchFamily="34" charset="0"/>
            </a:rPr>
            <a:t>: </a:t>
          </a:r>
          <a:r>
            <a:rPr lang="en-US" sz="1400" b="0" kern="1200" dirty="0">
              <a:latin typeface="Abadi" panose="020B0604020104020204" pitchFamily="34" charset="0"/>
              <a:hlinkClick xmlns:r="http://schemas.openxmlformats.org/officeDocument/2006/relationships" r:id="rId1"/>
            </a:rPr>
            <a:t>https://api.spacexdata.com/v4/launches/past</a:t>
          </a:r>
          <a:r>
            <a:rPr lang="en-US" sz="1400" b="0" kern="1200" dirty="0">
              <a:latin typeface="Abadi" panose="020B0604020104020204" pitchFamily="34" charset="0"/>
            </a:rPr>
            <a:t> and create dataset</a:t>
          </a:r>
          <a:endParaRPr lang="en-US" sz="1400" kern="1200" dirty="0">
            <a:latin typeface="Abadi" panose="020B0604020104020204" pitchFamily="34" charset="0"/>
          </a:endParaRPr>
        </a:p>
      </dsp:txBody>
      <dsp:txXfrm>
        <a:off x="25309" y="25309"/>
        <a:ext cx="3238195" cy="813489"/>
      </dsp:txXfrm>
    </dsp:sp>
    <dsp:sp modelId="{9B4504B3-A37F-2E45-9223-E7C84C8928A9}">
      <dsp:nvSpPr>
        <dsp:cNvPr id="0" name=""/>
        <dsp:cNvSpPr/>
      </dsp:nvSpPr>
      <dsp:spPr>
        <a:xfrm>
          <a:off x="318993" y="984122"/>
          <a:ext cx="4271736" cy="864107"/>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0" kern="1200" dirty="0">
              <a:latin typeface="Abadi" panose="020B0604020104020204" pitchFamily="34" charset="0"/>
            </a:rPr>
            <a:t>Use the rocket column from the dataset to call the API and append the data to the dataset</a:t>
          </a:r>
          <a:endParaRPr lang="en-US" sz="1400" kern="1200" dirty="0">
            <a:latin typeface="Abadi" panose="020B0604020104020204" pitchFamily="34" charset="0"/>
          </a:endParaRPr>
        </a:p>
      </dsp:txBody>
      <dsp:txXfrm>
        <a:off x="344302" y="1009431"/>
        <a:ext cx="3340455" cy="813490"/>
      </dsp:txXfrm>
    </dsp:sp>
    <dsp:sp modelId="{59D7D3B2-8E4B-8B4D-900F-3F5A373DE77A}">
      <dsp:nvSpPr>
        <dsp:cNvPr id="0" name=""/>
        <dsp:cNvSpPr/>
      </dsp:nvSpPr>
      <dsp:spPr>
        <a:xfrm>
          <a:off x="637986" y="1968246"/>
          <a:ext cx="4271736" cy="864107"/>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Abadi" panose="020B0604020104020204" pitchFamily="34" charset="0"/>
            </a:rPr>
            <a:t>Use the launchpad column to call the API and append the data to the dataset</a:t>
          </a:r>
        </a:p>
      </dsp:txBody>
      <dsp:txXfrm>
        <a:off x="663295" y="1993555"/>
        <a:ext cx="3340455" cy="813489"/>
      </dsp:txXfrm>
    </dsp:sp>
    <dsp:sp modelId="{33509418-AB5F-4A46-949B-BCE34E4B7D64}">
      <dsp:nvSpPr>
        <dsp:cNvPr id="0" name=""/>
        <dsp:cNvSpPr/>
      </dsp:nvSpPr>
      <dsp:spPr>
        <a:xfrm>
          <a:off x="956979" y="2952369"/>
          <a:ext cx="4271736" cy="864107"/>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Abadi" panose="020B0604020104020204" pitchFamily="34" charset="0"/>
            </a:rPr>
            <a:t>Use the payloads column to call the API and append the data to the dataset</a:t>
          </a:r>
        </a:p>
      </dsp:txBody>
      <dsp:txXfrm>
        <a:off x="982288" y="2977678"/>
        <a:ext cx="3340455" cy="813489"/>
      </dsp:txXfrm>
    </dsp:sp>
    <dsp:sp modelId="{BC2AFCAD-6123-0B4F-AE92-333199BF5509}">
      <dsp:nvSpPr>
        <dsp:cNvPr id="0" name=""/>
        <dsp:cNvSpPr/>
      </dsp:nvSpPr>
      <dsp:spPr>
        <a:xfrm>
          <a:off x="1275973" y="3936492"/>
          <a:ext cx="4271736" cy="864107"/>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latin typeface="Abadi" panose="020B0604020104020204" pitchFamily="34" charset="0"/>
            </a:rPr>
            <a:t>Use the cores column to call the API and append the data to the dataset</a:t>
          </a:r>
        </a:p>
      </dsp:txBody>
      <dsp:txXfrm>
        <a:off x="1301282" y="3961801"/>
        <a:ext cx="3340455" cy="813490"/>
      </dsp:txXfrm>
    </dsp:sp>
    <dsp:sp modelId="{0A394C18-2FE7-B74A-8852-5F39E197BF4A}">
      <dsp:nvSpPr>
        <dsp:cNvPr id="0" name=""/>
        <dsp:cNvSpPr/>
      </dsp:nvSpPr>
      <dsp:spPr>
        <a:xfrm>
          <a:off x="3710066" y="631278"/>
          <a:ext cx="561670" cy="561670"/>
        </a:xfrm>
        <a:prstGeom prst="downArrow">
          <a:avLst>
            <a:gd name="adj1" fmla="val 55000"/>
            <a:gd name="adj2" fmla="val 45000"/>
          </a:avLst>
        </a:prstGeom>
        <a:solidFill>
          <a:schemeClr val="lt1">
            <a:alpha val="90000"/>
            <a:tint val="4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3836442" y="631278"/>
        <a:ext cx="308918" cy="422657"/>
      </dsp:txXfrm>
    </dsp:sp>
    <dsp:sp modelId="{F5F75260-EFAD-9543-9244-BD23F18ABFE0}">
      <dsp:nvSpPr>
        <dsp:cNvPr id="0" name=""/>
        <dsp:cNvSpPr/>
      </dsp:nvSpPr>
      <dsp:spPr>
        <a:xfrm>
          <a:off x="4029059" y="1615401"/>
          <a:ext cx="561670" cy="561670"/>
        </a:xfrm>
        <a:prstGeom prst="downArrow">
          <a:avLst>
            <a:gd name="adj1" fmla="val 55000"/>
            <a:gd name="adj2" fmla="val 45000"/>
          </a:avLst>
        </a:prstGeom>
        <a:solidFill>
          <a:schemeClr val="lt1">
            <a:alpha val="90000"/>
            <a:tint val="4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4155435" y="1615401"/>
        <a:ext cx="308918" cy="422657"/>
      </dsp:txXfrm>
    </dsp:sp>
    <dsp:sp modelId="{7A2D777F-5EC5-6C4E-9863-78E45A06F180}">
      <dsp:nvSpPr>
        <dsp:cNvPr id="0" name=""/>
        <dsp:cNvSpPr/>
      </dsp:nvSpPr>
      <dsp:spPr>
        <a:xfrm>
          <a:off x="4348053" y="2585123"/>
          <a:ext cx="561670" cy="561670"/>
        </a:xfrm>
        <a:prstGeom prst="downArrow">
          <a:avLst>
            <a:gd name="adj1" fmla="val 55000"/>
            <a:gd name="adj2" fmla="val 45000"/>
          </a:avLst>
        </a:prstGeom>
        <a:solidFill>
          <a:schemeClr val="lt1">
            <a:alpha val="90000"/>
            <a:tint val="4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4474429" y="2585123"/>
        <a:ext cx="308918" cy="422657"/>
      </dsp:txXfrm>
    </dsp:sp>
    <dsp:sp modelId="{96EC9BF8-3E42-1B41-919A-745F4DB9EB65}">
      <dsp:nvSpPr>
        <dsp:cNvPr id="0" name=""/>
        <dsp:cNvSpPr/>
      </dsp:nvSpPr>
      <dsp:spPr>
        <a:xfrm>
          <a:off x="4667046" y="3578847"/>
          <a:ext cx="561670" cy="561670"/>
        </a:xfrm>
        <a:prstGeom prst="downArrow">
          <a:avLst>
            <a:gd name="adj1" fmla="val 55000"/>
            <a:gd name="adj2" fmla="val 45000"/>
          </a:avLst>
        </a:prstGeom>
        <a:solidFill>
          <a:schemeClr val="lt1">
            <a:alpha val="90000"/>
            <a:tint val="4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kern="1200"/>
        </a:p>
      </dsp:txBody>
      <dsp:txXfrm>
        <a:off x="4793422" y="3578847"/>
        <a:ext cx="308918" cy="42265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9F99C8-5C31-0A48-9FBC-3392B94E7FAF}">
      <dsp:nvSpPr>
        <dsp:cNvPr id="0" name=""/>
        <dsp:cNvSpPr/>
      </dsp:nvSpPr>
      <dsp:spPr>
        <a:xfrm>
          <a:off x="12015" y="0"/>
          <a:ext cx="4787213" cy="864107"/>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kern="1200" dirty="0"/>
            <a:t>Data Collection via SpaceX API</a:t>
          </a:r>
        </a:p>
      </dsp:txBody>
      <dsp:txXfrm>
        <a:off x="37324" y="25309"/>
        <a:ext cx="3753672" cy="813489"/>
      </dsp:txXfrm>
    </dsp:sp>
    <dsp:sp modelId="{5EFF2E5D-7A6B-A341-89DA-0B1D7CFB8D3C}">
      <dsp:nvSpPr>
        <dsp:cNvPr id="0" name=""/>
        <dsp:cNvSpPr/>
      </dsp:nvSpPr>
      <dsp:spPr>
        <a:xfrm>
          <a:off x="357486" y="984122"/>
          <a:ext cx="4787213" cy="864107"/>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1" kern="1200" dirty="0"/>
            <a:t> </a:t>
          </a:r>
          <a:r>
            <a:rPr lang="en-US" sz="1600" b="0" kern="1200" dirty="0"/>
            <a:t>Import requests and call SpaceX REST API (/launches) using </a:t>
          </a:r>
          <a:r>
            <a:rPr lang="en-US" sz="1600" b="1" kern="1200" dirty="0" err="1"/>
            <a:t>requests.get</a:t>
          </a:r>
          <a:r>
            <a:rPr lang="en-US" sz="1600" b="1" kern="1200" dirty="0"/>
            <a:t>()</a:t>
          </a:r>
        </a:p>
      </dsp:txBody>
      <dsp:txXfrm>
        <a:off x="382795" y="1009431"/>
        <a:ext cx="3817438" cy="813490"/>
      </dsp:txXfrm>
    </dsp:sp>
    <dsp:sp modelId="{C79F0027-E405-4547-AD53-EF5F28D32F2D}">
      <dsp:nvSpPr>
        <dsp:cNvPr id="0" name=""/>
        <dsp:cNvSpPr/>
      </dsp:nvSpPr>
      <dsp:spPr>
        <a:xfrm>
          <a:off x="714973" y="1968246"/>
          <a:ext cx="4787213" cy="864107"/>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0" kern="1200" dirty="0"/>
            <a:t> </a:t>
          </a:r>
          <a:r>
            <a:rPr lang="en-US" sz="1600" b="0" kern="1200" dirty="0"/>
            <a:t>Receive JSON response (structured launch data)</a:t>
          </a:r>
        </a:p>
      </dsp:txBody>
      <dsp:txXfrm>
        <a:off x="740282" y="1993555"/>
        <a:ext cx="3817438" cy="813489"/>
      </dsp:txXfrm>
    </dsp:sp>
    <dsp:sp modelId="{61D89938-F33B-F34C-A926-48A9F0F36533}">
      <dsp:nvSpPr>
        <dsp:cNvPr id="0" name=""/>
        <dsp:cNvSpPr/>
      </dsp:nvSpPr>
      <dsp:spPr>
        <a:xfrm>
          <a:off x="1072460" y="2952369"/>
          <a:ext cx="4787213" cy="864107"/>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0" kern="1200" dirty="0"/>
            <a:t> </a:t>
          </a:r>
          <a:r>
            <a:rPr lang="en-US" sz="1600" b="0" kern="1200" dirty="0"/>
            <a:t>Use </a:t>
          </a:r>
          <a:r>
            <a:rPr lang="en-US" sz="1600" b="1" kern="1200" dirty="0" err="1"/>
            <a:t>json_normalize</a:t>
          </a:r>
          <a:r>
            <a:rPr lang="en-US" sz="1600" b="1" kern="1200" dirty="0"/>
            <a:t>() </a:t>
          </a:r>
          <a:r>
            <a:rPr lang="en-US" sz="1600" b="0" kern="1200" dirty="0"/>
            <a:t>to flatten nested JSON fields</a:t>
          </a:r>
        </a:p>
      </dsp:txBody>
      <dsp:txXfrm>
        <a:off x="1097769" y="2977678"/>
        <a:ext cx="3817438" cy="813489"/>
      </dsp:txXfrm>
    </dsp:sp>
    <dsp:sp modelId="{D2415AEC-D22A-AC4D-965A-36C61507260B}">
      <dsp:nvSpPr>
        <dsp:cNvPr id="0" name=""/>
        <dsp:cNvSpPr/>
      </dsp:nvSpPr>
      <dsp:spPr>
        <a:xfrm>
          <a:off x="1429946" y="3936492"/>
          <a:ext cx="4787213" cy="864107"/>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0" kern="1200" dirty="0"/>
            <a:t> </a:t>
          </a:r>
          <a:r>
            <a:rPr lang="en-US" sz="1600" b="0" kern="1200" dirty="0"/>
            <a:t>Create pandas </a:t>
          </a:r>
          <a:r>
            <a:rPr lang="en-US" sz="1600" b="0" kern="1200" dirty="0" err="1"/>
            <a:t>DataFrame</a:t>
          </a:r>
          <a:r>
            <a:rPr lang="en-US" sz="1600" b="0" kern="1200" dirty="0"/>
            <a:t> from cleaned JSON</a:t>
          </a:r>
        </a:p>
      </dsp:txBody>
      <dsp:txXfrm>
        <a:off x="1455255" y="3961801"/>
        <a:ext cx="3817438" cy="813490"/>
      </dsp:txXfrm>
    </dsp:sp>
    <dsp:sp modelId="{BE8C5C60-CD3A-5F4A-BDEF-74B472EE8770}">
      <dsp:nvSpPr>
        <dsp:cNvPr id="0" name=""/>
        <dsp:cNvSpPr/>
      </dsp:nvSpPr>
      <dsp:spPr>
        <a:xfrm>
          <a:off x="4225543" y="631278"/>
          <a:ext cx="561670" cy="561670"/>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4351919" y="631278"/>
        <a:ext cx="308918" cy="422657"/>
      </dsp:txXfrm>
    </dsp:sp>
    <dsp:sp modelId="{4C89AE2C-5130-3D44-9A2B-91B0F2324DC8}">
      <dsp:nvSpPr>
        <dsp:cNvPr id="0" name=""/>
        <dsp:cNvSpPr/>
      </dsp:nvSpPr>
      <dsp:spPr>
        <a:xfrm>
          <a:off x="4583029" y="1615401"/>
          <a:ext cx="561670" cy="561670"/>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4709405" y="1615401"/>
        <a:ext cx="308918" cy="422657"/>
      </dsp:txXfrm>
    </dsp:sp>
    <dsp:sp modelId="{F6AC84BC-A5AB-E348-8A0B-F7CFD8111721}">
      <dsp:nvSpPr>
        <dsp:cNvPr id="0" name=""/>
        <dsp:cNvSpPr/>
      </dsp:nvSpPr>
      <dsp:spPr>
        <a:xfrm>
          <a:off x="4940516" y="2585123"/>
          <a:ext cx="561670" cy="561670"/>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066892" y="2585123"/>
        <a:ext cx="308918" cy="422657"/>
      </dsp:txXfrm>
    </dsp:sp>
    <dsp:sp modelId="{78F709D4-CA0E-F24A-805D-07D6B5C1C53A}">
      <dsp:nvSpPr>
        <dsp:cNvPr id="0" name=""/>
        <dsp:cNvSpPr/>
      </dsp:nvSpPr>
      <dsp:spPr>
        <a:xfrm>
          <a:off x="5298003" y="3578847"/>
          <a:ext cx="561670" cy="561670"/>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424379" y="3578847"/>
        <a:ext cx="308918" cy="42265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091ED3-3247-E447-8AB1-DB80844289A9}">
      <dsp:nvSpPr>
        <dsp:cNvPr id="0" name=""/>
        <dsp:cNvSpPr/>
      </dsp:nvSpPr>
      <dsp:spPr>
        <a:xfrm>
          <a:off x="0" y="0"/>
          <a:ext cx="4368800" cy="925512"/>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kern="1200" dirty="0"/>
            <a:t>performed an HTTP GET method to request the Falcon9 Launch HTML page as an HTTP response</a:t>
          </a:r>
          <a:endParaRPr lang="en-US" sz="1700" kern="1200" dirty="0"/>
        </a:p>
      </dsp:txBody>
      <dsp:txXfrm>
        <a:off x="27107" y="27107"/>
        <a:ext cx="3291894" cy="871298"/>
      </dsp:txXfrm>
    </dsp:sp>
    <dsp:sp modelId="{FA0657A3-FC11-9049-8DCF-153C276E7DC1}">
      <dsp:nvSpPr>
        <dsp:cNvPr id="0" name=""/>
        <dsp:cNvSpPr/>
      </dsp:nvSpPr>
      <dsp:spPr>
        <a:xfrm>
          <a:off x="365887" y="1093787"/>
          <a:ext cx="4368800" cy="925512"/>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kern="1200"/>
            <a:t>Created a `BeautifulSoup` object from the HTML `response`</a:t>
          </a:r>
          <a:endParaRPr lang="en-US" sz="1700" kern="1200"/>
        </a:p>
      </dsp:txBody>
      <dsp:txXfrm>
        <a:off x="392994" y="1120894"/>
        <a:ext cx="3347115" cy="871298"/>
      </dsp:txXfrm>
    </dsp:sp>
    <dsp:sp modelId="{9750BAFD-C155-1744-8E81-0A381E1838E6}">
      <dsp:nvSpPr>
        <dsp:cNvPr id="0" name=""/>
        <dsp:cNvSpPr/>
      </dsp:nvSpPr>
      <dsp:spPr>
        <a:xfrm>
          <a:off x="726313" y="2187575"/>
          <a:ext cx="4368800" cy="925512"/>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kern="1200"/>
            <a:t>collected all relevant column names from the HTML table header</a:t>
          </a:r>
          <a:endParaRPr lang="en-US" sz="1700" kern="1200"/>
        </a:p>
      </dsp:txBody>
      <dsp:txXfrm>
        <a:off x="753420" y="2214682"/>
        <a:ext cx="3352576" cy="871298"/>
      </dsp:txXfrm>
    </dsp:sp>
    <dsp:sp modelId="{2BC2B79D-042D-7C46-AFE4-669375171C61}">
      <dsp:nvSpPr>
        <dsp:cNvPr id="0" name=""/>
        <dsp:cNvSpPr/>
      </dsp:nvSpPr>
      <dsp:spPr>
        <a:xfrm>
          <a:off x="1092200" y="3281362"/>
          <a:ext cx="4368800" cy="925512"/>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kern="1200"/>
            <a:t>Created a data frame by parsing the launch HTML tables</a:t>
          </a:r>
          <a:endParaRPr lang="en-US" sz="1700" kern="1200"/>
        </a:p>
      </dsp:txBody>
      <dsp:txXfrm>
        <a:off x="1119307" y="3308469"/>
        <a:ext cx="3347115" cy="871298"/>
      </dsp:txXfrm>
    </dsp:sp>
    <dsp:sp modelId="{62C84810-8E31-5E4C-A9D9-18785E1A60B1}">
      <dsp:nvSpPr>
        <dsp:cNvPr id="0" name=""/>
        <dsp:cNvSpPr/>
      </dsp:nvSpPr>
      <dsp:spPr>
        <a:xfrm>
          <a:off x="3767216" y="708858"/>
          <a:ext cx="601583" cy="601583"/>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3902572" y="708858"/>
        <a:ext cx="330871" cy="452691"/>
      </dsp:txXfrm>
    </dsp:sp>
    <dsp:sp modelId="{4BE2AE0C-3057-1540-B95C-15E963869A13}">
      <dsp:nvSpPr>
        <dsp:cNvPr id="0" name=""/>
        <dsp:cNvSpPr/>
      </dsp:nvSpPr>
      <dsp:spPr>
        <a:xfrm>
          <a:off x="4133103" y="1802645"/>
          <a:ext cx="601583" cy="601583"/>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4268459" y="1802645"/>
        <a:ext cx="330871" cy="452691"/>
      </dsp:txXfrm>
    </dsp:sp>
    <dsp:sp modelId="{2689457A-C1A9-5B41-BB0B-D34ACBF455C7}">
      <dsp:nvSpPr>
        <dsp:cNvPr id="0" name=""/>
        <dsp:cNvSpPr/>
      </dsp:nvSpPr>
      <dsp:spPr>
        <a:xfrm>
          <a:off x="4493529" y="2896433"/>
          <a:ext cx="601583" cy="601583"/>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4628885" y="2896433"/>
        <a:ext cx="330871" cy="45269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8A39E6-D8E0-8241-A411-B2B2C2B1D14C}">
      <dsp:nvSpPr>
        <dsp:cNvPr id="0" name=""/>
        <dsp:cNvSpPr/>
      </dsp:nvSpPr>
      <dsp:spPr>
        <a:xfrm>
          <a:off x="0" y="0"/>
          <a:ext cx="6154509" cy="983103"/>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Explored the data types and counts in each column</a:t>
          </a:r>
        </a:p>
        <a:p>
          <a:pPr marL="114300" lvl="1" indent="-114300" algn="l" defTabSz="533400">
            <a:lnSpc>
              <a:spcPct val="90000"/>
            </a:lnSpc>
            <a:spcBef>
              <a:spcPct val="0"/>
            </a:spcBef>
            <a:spcAft>
              <a:spcPct val="15000"/>
            </a:spcAft>
            <a:buChar char="•"/>
          </a:pPr>
          <a:endParaRPr lang="en-US" sz="1200" kern="1200" dirty="0"/>
        </a:p>
      </dsp:txBody>
      <dsp:txXfrm>
        <a:off x="28794" y="28794"/>
        <a:ext cx="4978641" cy="925515"/>
      </dsp:txXfrm>
    </dsp:sp>
    <dsp:sp modelId="{0110C1F0-46FF-BD4A-8BC1-3EA77C834775}">
      <dsp:nvSpPr>
        <dsp:cNvPr id="0" name=""/>
        <dsp:cNvSpPr/>
      </dsp:nvSpPr>
      <dsp:spPr>
        <a:xfrm>
          <a:off x="459590" y="1119645"/>
          <a:ext cx="6154509" cy="983103"/>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Calculated the number of launches on each site</a:t>
          </a:r>
        </a:p>
      </dsp:txBody>
      <dsp:txXfrm>
        <a:off x="488384" y="1148439"/>
        <a:ext cx="4998314" cy="925515"/>
      </dsp:txXfrm>
    </dsp:sp>
    <dsp:sp modelId="{66507F83-DA59-D546-8E96-3EE57F0E3F13}">
      <dsp:nvSpPr>
        <dsp:cNvPr id="0" name=""/>
        <dsp:cNvSpPr/>
      </dsp:nvSpPr>
      <dsp:spPr>
        <a:xfrm>
          <a:off x="919180" y="2239291"/>
          <a:ext cx="6154509" cy="983103"/>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Calculated the number and occurrence of each orbit</a:t>
          </a:r>
        </a:p>
      </dsp:txBody>
      <dsp:txXfrm>
        <a:off x="947974" y="2268085"/>
        <a:ext cx="4998314" cy="925515"/>
      </dsp:txXfrm>
    </dsp:sp>
    <dsp:sp modelId="{163F3A45-F44C-8543-94A5-11A37756F46B}">
      <dsp:nvSpPr>
        <dsp:cNvPr id="0" name=""/>
        <dsp:cNvSpPr/>
      </dsp:nvSpPr>
      <dsp:spPr>
        <a:xfrm>
          <a:off x="1378770" y="3358937"/>
          <a:ext cx="6154509" cy="983103"/>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Calculated the number and occurrence of mission outcome of the orbits</a:t>
          </a:r>
          <a:endParaRPr lang="en-US" sz="2400" kern="1200" dirty="0"/>
        </a:p>
      </dsp:txBody>
      <dsp:txXfrm>
        <a:off x="1407564" y="3387731"/>
        <a:ext cx="4998314" cy="925515"/>
      </dsp:txXfrm>
    </dsp:sp>
    <dsp:sp modelId="{B9423121-1C90-E940-81E6-EB5466D54FB7}">
      <dsp:nvSpPr>
        <dsp:cNvPr id="0" name=""/>
        <dsp:cNvSpPr/>
      </dsp:nvSpPr>
      <dsp:spPr>
        <a:xfrm>
          <a:off x="1838360" y="4478583"/>
          <a:ext cx="6154509" cy="983103"/>
        </a:xfrm>
        <a:prstGeom prst="roundRect">
          <a:avLst>
            <a:gd name="adj" fmla="val 10000"/>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Created a landing outcome label from Outcome column</a:t>
          </a:r>
        </a:p>
      </dsp:txBody>
      <dsp:txXfrm>
        <a:off x="1867154" y="4507377"/>
        <a:ext cx="4998314" cy="925515"/>
      </dsp:txXfrm>
    </dsp:sp>
    <dsp:sp modelId="{24A18585-9E1C-5747-98C1-169CD13E40EE}">
      <dsp:nvSpPr>
        <dsp:cNvPr id="0" name=""/>
        <dsp:cNvSpPr/>
      </dsp:nvSpPr>
      <dsp:spPr>
        <a:xfrm>
          <a:off x="5515492" y="718211"/>
          <a:ext cx="639017" cy="639017"/>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5659271" y="718211"/>
        <a:ext cx="351459" cy="480860"/>
      </dsp:txXfrm>
    </dsp:sp>
    <dsp:sp modelId="{FA901E9E-9C88-614A-8099-A5DE2670FC0A}">
      <dsp:nvSpPr>
        <dsp:cNvPr id="0" name=""/>
        <dsp:cNvSpPr/>
      </dsp:nvSpPr>
      <dsp:spPr>
        <a:xfrm>
          <a:off x="5975082" y="1837857"/>
          <a:ext cx="639017" cy="639017"/>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6118861" y="1837857"/>
        <a:ext cx="351459" cy="480860"/>
      </dsp:txXfrm>
    </dsp:sp>
    <dsp:sp modelId="{D49F6B50-A8E8-2145-ACD4-5951A7840193}">
      <dsp:nvSpPr>
        <dsp:cNvPr id="0" name=""/>
        <dsp:cNvSpPr/>
      </dsp:nvSpPr>
      <dsp:spPr>
        <a:xfrm>
          <a:off x="6434672" y="2941118"/>
          <a:ext cx="639017" cy="639017"/>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6578451" y="2941118"/>
        <a:ext cx="351459" cy="480860"/>
      </dsp:txXfrm>
    </dsp:sp>
    <dsp:sp modelId="{3DC17DF2-5C05-294D-89A1-FAF36EFDCF44}">
      <dsp:nvSpPr>
        <dsp:cNvPr id="0" name=""/>
        <dsp:cNvSpPr/>
      </dsp:nvSpPr>
      <dsp:spPr>
        <a:xfrm>
          <a:off x="6894262" y="4071687"/>
          <a:ext cx="639017" cy="639017"/>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7038041" y="4071687"/>
        <a:ext cx="351459" cy="48086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AD3C6B-0FCB-8F4A-B742-DF848E143A43}">
      <dsp:nvSpPr>
        <dsp:cNvPr id="0" name=""/>
        <dsp:cNvSpPr/>
      </dsp:nvSpPr>
      <dsp:spPr>
        <a:xfrm rot="5400000">
          <a:off x="-251314" y="342984"/>
          <a:ext cx="1675430" cy="1172801"/>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a:t>Seaborn Cat Plots:</a:t>
          </a:r>
        </a:p>
      </dsp:txBody>
      <dsp:txXfrm rot="-5400000">
        <a:off x="1" y="678071"/>
        <a:ext cx="1172801" cy="502629"/>
      </dsp:txXfrm>
    </dsp:sp>
    <dsp:sp modelId="{0F2067EE-F2A2-834F-B99B-06368CD146A8}">
      <dsp:nvSpPr>
        <dsp:cNvPr id="0" name=""/>
        <dsp:cNvSpPr/>
      </dsp:nvSpPr>
      <dsp:spPr>
        <a:xfrm rot="5400000">
          <a:off x="4852108" y="-3674923"/>
          <a:ext cx="1263601" cy="8622215"/>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Flight Number vs Payload Mass</a:t>
          </a:r>
        </a:p>
        <a:p>
          <a:pPr marL="114300" lvl="1" indent="-114300" algn="l" defTabSz="622300">
            <a:lnSpc>
              <a:spcPct val="90000"/>
            </a:lnSpc>
            <a:spcBef>
              <a:spcPct val="0"/>
            </a:spcBef>
            <a:spcAft>
              <a:spcPct val="15000"/>
            </a:spcAft>
            <a:buChar char="•"/>
          </a:pPr>
          <a:r>
            <a:rPr lang="en-US" sz="1400" kern="1200" dirty="0"/>
            <a:t>Flight Number vs Launch Site</a:t>
          </a:r>
        </a:p>
        <a:p>
          <a:pPr marL="114300" lvl="1" indent="-114300" algn="l" defTabSz="622300">
            <a:lnSpc>
              <a:spcPct val="90000"/>
            </a:lnSpc>
            <a:spcBef>
              <a:spcPct val="0"/>
            </a:spcBef>
            <a:spcAft>
              <a:spcPct val="15000"/>
            </a:spcAft>
            <a:buChar char="•"/>
          </a:pPr>
          <a:r>
            <a:rPr lang="en-US" sz="1400" kern="1200" dirty="0"/>
            <a:t>Payload Mass vs Launch Site</a:t>
          </a:r>
        </a:p>
        <a:p>
          <a:pPr marL="114300" lvl="1" indent="-114300" algn="l" defTabSz="622300">
            <a:lnSpc>
              <a:spcPct val="90000"/>
            </a:lnSpc>
            <a:spcBef>
              <a:spcPct val="0"/>
            </a:spcBef>
            <a:spcAft>
              <a:spcPct val="15000"/>
            </a:spcAft>
            <a:buChar char="•"/>
          </a:pPr>
          <a:r>
            <a:rPr lang="en-US" sz="1400" kern="1200" dirty="0"/>
            <a:t>Flight Number vs Orbit Type</a:t>
          </a:r>
        </a:p>
        <a:p>
          <a:pPr marL="114300" lvl="1" indent="-114300" algn="l" defTabSz="622300">
            <a:lnSpc>
              <a:spcPct val="90000"/>
            </a:lnSpc>
            <a:spcBef>
              <a:spcPct val="0"/>
            </a:spcBef>
            <a:spcAft>
              <a:spcPct val="15000"/>
            </a:spcAft>
            <a:buChar char="•"/>
          </a:pPr>
          <a:r>
            <a:rPr lang="en-US" sz="1400" kern="1200" dirty="0"/>
            <a:t>Payload Mass vs Orbit Type</a:t>
          </a:r>
        </a:p>
      </dsp:txBody>
      <dsp:txXfrm rot="-5400000">
        <a:off x="1172801" y="66068"/>
        <a:ext cx="8560531" cy="1140233"/>
      </dsp:txXfrm>
    </dsp:sp>
    <dsp:sp modelId="{1C565F6E-97B8-5F41-BE0A-D01B7FFD980F}">
      <dsp:nvSpPr>
        <dsp:cNvPr id="0" name=""/>
        <dsp:cNvSpPr/>
      </dsp:nvSpPr>
      <dsp:spPr>
        <a:xfrm rot="5400000">
          <a:off x="-251314" y="1829228"/>
          <a:ext cx="1675430" cy="1172801"/>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a:t>Bar Chart:</a:t>
          </a:r>
        </a:p>
      </dsp:txBody>
      <dsp:txXfrm rot="-5400000">
        <a:off x="1" y="2164315"/>
        <a:ext cx="1172801" cy="502629"/>
      </dsp:txXfrm>
    </dsp:sp>
    <dsp:sp modelId="{8A80C553-E2E7-2648-A794-FB9CC099EDBF}">
      <dsp:nvSpPr>
        <dsp:cNvPr id="0" name=""/>
        <dsp:cNvSpPr/>
      </dsp:nvSpPr>
      <dsp:spPr>
        <a:xfrm rot="5400000">
          <a:off x="4939394" y="-2188678"/>
          <a:ext cx="1089030" cy="8622215"/>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Success Rate by Orbit Type</a:t>
          </a:r>
        </a:p>
      </dsp:txBody>
      <dsp:txXfrm rot="-5400000">
        <a:off x="1172802" y="1631076"/>
        <a:ext cx="8569053" cy="982706"/>
      </dsp:txXfrm>
    </dsp:sp>
    <dsp:sp modelId="{0D4EDA80-F995-F44E-8E83-23184BBB9399}">
      <dsp:nvSpPr>
        <dsp:cNvPr id="0" name=""/>
        <dsp:cNvSpPr/>
      </dsp:nvSpPr>
      <dsp:spPr>
        <a:xfrm rot="5400000">
          <a:off x="-251314" y="3315473"/>
          <a:ext cx="1675430" cy="1172801"/>
        </a:xfrm>
        <a:prstGeom prst="chevr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US" sz="1700" kern="1200"/>
            <a:t>Line Chart:</a:t>
          </a:r>
        </a:p>
      </dsp:txBody>
      <dsp:txXfrm rot="-5400000">
        <a:off x="1" y="3650560"/>
        <a:ext cx="1172801" cy="502629"/>
      </dsp:txXfrm>
    </dsp:sp>
    <dsp:sp modelId="{8B63125F-21C9-8E42-829A-175F9F244080}">
      <dsp:nvSpPr>
        <dsp:cNvPr id="0" name=""/>
        <dsp:cNvSpPr/>
      </dsp:nvSpPr>
      <dsp:spPr>
        <a:xfrm rot="5400000">
          <a:off x="4939394" y="-702434"/>
          <a:ext cx="1089030" cy="8622215"/>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Success Rate over Time</a:t>
          </a:r>
        </a:p>
      </dsp:txBody>
      <dsp:txXfrm rot="-5400000">
        <a:off x="1172802" y="3117320"/>
        <a:ext cx="8569053" cy="98270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2172B5-067F-DA4A-958F-365D0608EC6B}">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B1EDF4-25F2-6249-8D56-B1AE2C4501F9}">
      <dsp:nvSpPr>
        <dsp:cNvPr id="0" name=""/>
        <dsp:cNvSpPr/>
      </dsp:nvSpPr>
      <dsp:spPr>
        <a:xfrm>
          <a:off x="0" y="212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a:t>Added circles for each launch site with markers to indicate which sites they are</a:t>
          </a:r>
        </a:p>
      </dsp:txBody>
      <dsp:txXfrm>
        <a:off x="0" y="2124"/>
        <a:ext cx="10515600" cy="1449029"/>
      </dsp:txXfrm>
    </dsp:sp>
    <dsp:sp modelId="{1CA2F469-8EEB-774C-9AAF-0E87C83C6E47}">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8B17CA-F4B7-B94D-B42D-09331B786606}">
      <dsp:nvSpPr>
        <dsp:cNvPr id="0" name=""/>
        <dsp:cNvSpPr/>
      </dsp:nvSpPr>
      <dsp:spPr>
        <a:xfrm>
          <a:off x="0" y="145115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a:t>Added marker clusters to show the number of successful and failed launches</a:t>
          </a:r>
        </a:p>
      </dsp:txBody>
      <dsp:txXfrm>
        <a:off x="0" y="1451154"/>
        <a:ext cx="10515600" cy="1449029"/>
      </dsp:txXfrm>
    </dsp:sp>
    <dsp:sp modelId="{34C24821-630A-EE41-B750-303FB7A455FF}">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CF2BFB-2EFA-2D4D-87EA-26314DFFBC18}">
      <dsp:nvSpPr>
        <dsp:cNvPr id="0" name=""/>
        <dsp:cNvSpPr/>
      </dsp:nvSpPr>
      <dsp:spPr>
        <a:xfrm>
          <a:off x="0" y="2900183"/>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a:t>Added lines and marker to indicate the distance between the launch site and the coast and the nearest railroad</a:t>
          </a:r>
        </a:p>
      </dsp:txBody>
      <dsp:txXfrm>
        <a:off x="0" y="2900183"/>
        <a:ext cx="10515600" cy="144902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B3146C-57E5-674D-BF0B-B54C7D3C6F66}">
      <dsp:nvSpPr>
        <dsp:cNvPr id="0" name=""/>
        <dsp:cNvSpPr/>
      </dsp:nvSpPr>
      <dsp:spPr>
        <a:xfrm>
          <a:off x="0" y="3736288"/>
          <a:ext cx="9745589" cy="612969"/>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badi" panose="020B0604020104020204" pitchFamily="34" charset="0"/>
            </a:rPr>
            <a:t>Assessed the accuracy, precision, and recall of all four models using confusion matrices</a:t>
          </a:r>
        </a:p>
      </dsp:txBody>
      <dsp:txXfrm>
        <a:off x="0" y="3736288"/>
        <a:ext cx="9745589" cy="612969"/>
      </dsp:txXfrm>
    </dsp:sp>
    <dsp:sp modelId="{EBE5CF01-C489-BC41-8F4B-951634A77D20}">
      <dsp:nvSpPr>
        <dsp:cNvPr id="0" name=""/>
        <dsp:cNvSpPr/>
      </dsp:nvSpPr>
      <dsp:spPr>
        <a:xfrm rot="10800000">
          <a:off x="0" y="2802736"/>
          <a:ext cx="9745589" cy="942746"/>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badi" panose="020B0604020104020204" pitchFamily="34" charset="0"/>
            </a:rPr>
            <a:t>Conducted grid search cross validation using four different models:  Logistic Regression, Support Vector Machine, Decision Tree, and K-Nearest Neighbors</a:t>
          </a:r>
        </a:p>
      </dsp:txBody>
      <dsp:txXfrm rot="10800000">
        <a:off x="0" y="2802736"/>
        <a:ext cx="9745589" cy="612568"/>
      </dsp:txXfrm>
    </dsp:sp>
    <dsp:sp modelId="{7DAF14AA-B6AF-0040-B40B-E344F5AD414B}">
      <dsp:nvSpPr>
        <dsp:cNvPr id="0" name=""/>
        <dsp:cNvSpPr/>
      </dsp:nvSpPr>
      <dsp:spPr>
        <a:xfrm rot="10800000">
          <a:off x="0" y="1869184"/>
          <a:ext cx="9745589" cy="942746"/>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badi" panose="020B0604020104020204" pitchFamily="34" charset="0"/>
            </a:rPr>
            <a:t>Split the data into training and testing sets using </a:t>
          </a:r>
          <a:r>
            <a:rPr lang="en-US" sz="1800" kern="1200" dirty="0" err="1">
              <a:latin typeface="Abadi" panose="020B0604020104020204" pitchFamily="34" charset="0"/>
            </a:rPr>
            <a:t>SKLearn</a:t>
          </a:r>
          <a:r>
            <a:rPr lang="en-US" sz="1800" kern="1200" dirty="0">
              <a:latin typeface="Abadi" panose="020B0604020104020204" pitchFamily="34" charset="0"/>
            </a:rPr>
            <a:t> train_test_split</a:t>
          </a:r>
        </a:p>
      </dsp:txBody>
      <dsp:txXfrm rot="10800000">
        <a:off x="0" y="1869184"/>
        <a:ext cx="9745589" cy="612568"/>
      </dsp:txXfrm>
    </dsp:sp>
    <dsp:sp modelId="{8B9FAD56-31D7-4048-81DC-879096317788}">
      <dsp:nvSpPr>
        <dsp:cNvPr id="0" name=""/>
        <dsp:cNvSpPr/>
      </dsp:nvSpPr>
      <dsp:spPr>
        <a:xfrm rot="10800000">
          <a:off x="0" y="935632"/>
          <a:ext cx="9745589" cy="942746"/>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badi" panose="020B0604020104020204" pitchFamily="34" charset="0"/>
            </a:rPr>
            <a:t>Standardized the feature dataset </a:t>
          </a:r>
        </a:p>
      </dsp:txBody>
      <dsp:txXfrm rot="10800000">
        <a:off x="0" y="935632"/>
        <a:ext cx="9745589" cy="612568"/>
      </dsp:txXfrm>
    </dsp:sp>
    <dsp:sp modelId="{8FC48955-B099-5C44-8086-43E4BAD5C508}">
      <dsp:nvSpPr>
        <dsp:cNvPr id="0" name=""/>
        <dsp:cNvSpPr/>
      </dsp:nvSpPr>
      <dsp:spPr>
        <a:xfrm rot="10800000">
          <a:off x="0" y="2080"/>
          <a:ext cx="9745589" cy="942746"/>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badi" panose="020B0604020104020204" pitchFamily="34" charset="0"/>
            </a:rPr>
            <a:t>Separated the target variable from the features</a:t>
          </a:r>
        </a:p>
      </dsp:txBody>
      <dsp:txXfrm rot="10800000">
        <a:off x="0" y="2080"/>
        <a:ext cx="9745589" cy="61256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4/29/25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png>
</file>

<file path=ppt/media/image22.pn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40944753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36717633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5107655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1525471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4/29/25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MEGlantz/spaceXdataProject/blob/main/labs-jupyter-spacex-Data%20wrangling.ipynb" TargetMode="External"/><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MEGlantz/spaceXdataProject/blob/main/edadataviz.ipynb" TargetMode="External"/><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EGlantz/spaceXdataProject/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hyperlink" Target="https://github.com/MEGlantz/spaceXdataProject/blob/main/lab_jupyter_launch_site_location.ipynb" TargetMode="External"/><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EGlantz/spaceXdataProject/blob/main/spacex-dash-app%20(3).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hyperlink" Target="https://github.com/MEGlantz/spaceXdataProject/blob/main/SpaceX_Machine%20Learning%20Prediction_Part_5.ipynb" TargetMode="External"/><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s://github.com/MEGlantz/spaceXdataProject"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13"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2.xml"/><Relationship Id="rId12" Type="http://schemas.openxmlformats.org/officeDocument/2006/relationships/diagramColors" Target="../diagrams/colors3.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QuickStyle" Target="../diagrams/quickStyle2.xml"/><Relationship Id="rId11" Type="http://schemas.openxmlformats.org/officeDocument/2006/relationships/diagramQuickStyle" Target="../diagrams/quickStyle3.xml"/><Relationship Id="rId5" Type="http://schemas.openxmlformats.org/officeDocument/2006/relationships/diagramLayout" Target="../diagrams/layout2.xml"/><Relationship Id="rId10" Type="http://schemas.openxmlformats.org/officeDocument/2006/relationships/diagramLayout" Target="../diagrams/layout3.xml"/><Relationship Id="rId4" Type="http://schemas.openxmlformats.org/officeDocument/2006/relationships/diagramData" Target="../diagrams/data2.xml"/><Relationship Id="rId9" Type="http://schemas.openxmlformats.org/officeDocument/2006/relationships/diagramData" Target="../diagrams/data3.xml"/><Relationship Id="rId14" Type="http://schemas.openxmlformats.org/officeDocument/2006/relationships/hyperlink" Target="https://github.com/MEGlantz/spaceXdataProject/blob/main/jupyter-labs-spacex-data-collection-api.ipynb" TargetMode="External"/></Relationships>
</file>

<file path=ppt/slides/_rels/slide9.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en.wikipedia.org/wiki/List_of_Falcon_9_and_Falcon_Heavy_launches"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hyperlink" Target="https://github.com/MEGlantz/spaceXdataProject/blob/main/jupyter-labs-web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Mary Glantz</a:t>
            </a:r>
          </a:p>
          <a:p>
            <a:r>
              <a:rPr lang="en-US" dirty="0">
                <a:solidFill>
                  <a:schemeClr val="bg2"/>
                </a:solidFill>
                <a:latin typeface="Abadi" panose="020B0604020104020204" pitchFamily="34" charset="0"/>
                <a:ea typeface="SF Pro" pitchFamily="2" charset="0"/>
                <a:cs typeface="SF Pro" pitchFamily="2" charset="0"/>
              </a:rPr>
              <a:t>April 29,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45989" y="1309816"/>
            <a:ext cx="3696622" cy="5362833"/>
          </a:xfrm>
          <a:prstGeom prst="rect">
            <a:avLst/>
          </a:prstGeom>
        </p:spPr>
        <p:txBody>
          <a:bodyPr/>
          <a:lstStyle/>
          <a:p>
            <a:r>
              <a:rPr lang="en-US" dirty="0"/>
              <a:t>Explored the data using Pandas’ tools.</a:t>
            </a:r>
          </a:p>
          <a:p>
            <a:r>
              <a:rPr lang="en-US" dirty="0"/>
              <a:t>To create a target label for supervised model training, made a list of all landing outcomes that meant “failure” and assigned them a 0.  Assigned successful outcomes a 1.  Converted that list to  a new column:  “Class”</a:t>
            </a:r>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9" name="Diagram 8">
            <a:extLst>
              <a:ext uri="{FF2B5EF4-FFF2-40B4-BE49-F238E27FC236}">
                <a16:creationId xmlns:a16="http://schemas.microsoft.com/office/drawing/2014/main" id="{9448A1D8-25AA-8DEE-D5C3-0101A6453922}"/>
              </a:ext>
            </a:extLst>
          </p:cNvPr>
          <p:cNvGraphicFramePr/>
          <p:nvPr>
            <p:extLst>
              <p:ext uri="{D42A27DB-BD31-4B8C-83A1-F6EECF244321}">
                <p14:modId xmlns:p14="http://schemas.microsoft.com/office/powerpoint/2010/main" val="128339848"/>
              </p:ext>
            </p:extLst>
          </p:nvPr>
        </p:nvGraphicFramePr>
        <p:xfrm>
          <a:off x="4042611" y="1309816"/>
          <a:ext cx="7992870" cy="5461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TextBox 9">
            <a:hlinkClick r:id="rId8"/>
            <a:extLst>
              <a:ext uri="{FF2B5EF4-FFF2-40B4-BE49-F238E27FC236}">
                <a16:creationId xmlns:a16="http://schemas.microsoft.com/office/drawing/2014/main" id="{38D226E2-5581-A5D3-B4AF-86DC948DC89A}"/>
              </a:ext>
            </a:extLst>
          </p:cNvPr>
          <p:cNvSpPr txBox="1"/>
          <p:nvPr/>
        </p:nvSpPr>
        <p:spPr>
          <a:xfrm>
            <a:off x="5758249" y="430789"/>
            <a:ext cx="5527362" cy="646331"/>
          </a:xfrm>
          <a:prstGeom prst="rect">
            <a:avLst/>
          </a:prstGeom>
          <a:noFill/>
        </p:spPr>
        <p:txBody>
          <a:bodyPr wrap="square" rtlCol="0">
            <a:spAutoFit/>
          </a:bodyPr>
          <a:lstStyle/>
          <a:p>
            <a:r>
              <a:rPr lang="en-US" dirty="0">
                <a:hlinkClick r:id="rId8"/>
              </a:rPr>
              <a:t>https://</a:t>
            </a:r>
            <a:r>
              <a:rPr lang="en-US" dirty="0" err="1">
                <a:hlinkClick r:id="rId8"/>
              </a:rPr>
              <a:t>github.com</a:t>
            </a:r>
            <a:r>
              <a:rPr lang="en-US" dirty="0">
                <a:hlinkClick r:id="rId8"/>
              </a:rPr>
              <a:t>/</a:t>
            </a:r>
            <a:r>
              <a:rPr lang="en-US" dirty="0" err="1">
                <a:hlinkClick r:id="rId8"/>
              </a:rPr>
              <a:t>MEGlantz</a:t>
            </a:r>
            <a:r>
              <a:rPr lang="en-US" dirty="0">
                <a:hlinkClick r:id="rId8"/>
              </a:rPr>
              <a:t>/</a:t>
            </a:r>
            <a:r>
              <a:rPr lang="en-US" dirty="0" err="1">
                <a:hlinkClick r:id="rId8"/>
              </a:rPr>
              <a:t>spaceXdataProject</a:t>
            </a:r>
            <a:r>
              <a:rPr lang="en-US" dirty="0">
                <a:hlinkClick r:id="rId8"/>
              </a:rPr>
              <a:t>/blob/main/labs-jupyter-spacex-Data%20wrangling.ipynb</a:t>
            </a:r>
            <a:endParaRPr lang="en-US"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graphicFrame>
        <p:nvGraphicFramePr>
          <p:cNvPr id="6" name="Content Placeholder 5">
            <a:extLst>
              <a:ext uri="{FF2B5EF4-FFF2-40B4-BE49-F238E27FC236}">
                <a16:creationId xmlns:a16="http://schemas.microsoft.com/office/drawing/2014/main" id="{C10718C6-DD55-B1C2-EA6C-375D605DA081}"/>
              </a:ext>
            </a:extLst>
          </p:cNvPr>
          <p:cNvGraphicFramePr>
            <a:graphicFrameLocks noGrp="1"/>
          </p:cNvGraphicFramePr>
          <p:nvPr>
            <p:ph idx="4294967295"/>
            <p:extLst>
              <p:ext uri="{D42A27DB-BD31-4B8C-83A1-F6EECF244321}">
                <p14:modId xmlns:p14="http://schemas.microsoft.com/office/powerpoint/2010/main" val="388278170"/>
              </p:ext>
            </p:extLst>
          </p:nvPr>
        </p:nvGraphicFramePr>
        <p:xfrm>
          <a:off x="770010" y="1825624"/>
          <a:ext cx="9795017" cy="47439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F3E7BBA6-D21F-D22B-5A4D-9DE6E50BA912}"/>
              </a:ext>
            </a:extLst>
          </p:cNvPr>
          <p:cNvSpPr txBox="1"/>
          <p:nvPr/>
        </p:nvSpPr>
        <p:spPr>
          <a:xfrm>
            <a:off x="7154561" y="288402"/>
            <a:ext cx="4510217" cy="650712"/>
          </a:xfrm>
          <a:prstGeom prst="rect">
            <a:avLst/>
          </a:prstGeom>
          <a:noFill/>
        </p:spPr>
        <p:txBody>
          <a:bodyPr wrap="square" rtlCol="0">
            <a:spAutoFit/>
          </a:bodyPr>
          <a:lstStyle/>
          <a:p>
            <a:r>
              <a:rPr lang="en-US" dirty="0">
                <a:hlinkClick r:id="rId8"/>
              </a:rPr>
              <a:t>https://</a:t>
            </a:r>
            <a:r>
              <a:rPr lang="en-US" dirty="0" err="1">
                <a:hlinkClick r:id="rId8"/>
              </a:rPr>
              <a:t>github.com</a:t>
            </a:r>
            <a:r>
              <a:rPr lang="en-US" dirty="0">
                <a:hlinkClick r:id="rId8"/>
              </a:rPr>
              <a:t>/</a:t>
            </a:r>
            <a:r>
              <a:rPr lang="en-US" dirty="0" err="1">
                <a:hlinkClick r:id="rId8"/>
              </a:rPr>
              <a:t>MEGlantz</a:t>
            </a:r>
            <a:r>
              <a:rPr lang="en-US" dirty="0">
                <a:hlinkClick r:id="rId8"/>
              </a:rPr>
              <a:t>/</a:t>
            </a:r>
            <a:r>
              <a:rPr lang="en-US" dirty="0" err="1">
                <a:hlinkClick r:id="rId8"/>
              </a:rPr>
              <a:t>spaceXdataProject</a:t>
            </a:r>
            <a:r>
              <a:rPr lang="en-US" dirty="0">
                <a:hlinkClick r:id="rId8"/>
              </a:rPr>
              <a:t>/blob/main/</a:t>
            </a:r>
            <a:r>
              <a:rPr lang="en-US" dirty="0" err="1">
                <a:hlinkClick r:id="rId8"/>
              </a:rPr>
              <a:t>edadataviz.ipynb</a:t>
            </a:r>
            <a:endParaRPr lang="en-US" dirty="0"/>
          </a:p>
        </p:txBody>
      </p:sp>
      <p:sp>
        <p:nvSpPr>
          <p:cNvPr id="13" name="Right Brace 12">
            <a:extLst>
              <a:ext uri="{FF2B5EF4-FFF2-40B4-BE49-F238E27FC236}">
                <a16:creationId xmlns:a16="http://schemas.microsoft.com/office/drawing/2014/main" id="{C4D51F52-27B3-CA58-7A97-193BE2C47506}"/>
              </a:ext>
            </a:extLst>
          </p:cNvPr>
          <p:cNvSpPr/>
          <p:nvPr/>
        </p:nvSpPr>
        <p:spPr>
          <a:xfrm>
            <a:off x="4572000" y="1940011"/>
            <a:ext cx="469557" cy="1037967"/>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4" name="Right Brace 13">
            <a:extLst>
              <a:ext uri="{FF2B5EF4-FFF2-40B4-BE49-F238E27FC236}">
                <a16:creationId xmlns:a16="http://schemas.microsoft.com/office/drawing/2014/main" id="{573F5CEA-D371-8438-782E-E391CA113EB7}"/>
              </a:ext>
            </a:extLst>
          </p:cNvPr>
          <p:cNvSpPr/>
          <p:nvPr/>
        </p:nvSpPr>
        <p:spPr>
          <a:xfrm>
            <a:off x="4695568" y="3534032"/>
            <a:ext cx="234778" cy="877330"/>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5" name="Right Brace 14">
            <a:extLst>
              <a:ext uri="{FF2B5EF4-FFF2-40B4-BE49-F238E27FC236}">
                <a16:creationId xmlns:a16="http://schemas.microsoft.com/office/drawing/2014/main" id="{6D015C9E-13A6-481B-CF10-BC1865AC8BF7}"/>
              </a:ext>
            </a:extLst>
          </p:cNvPr>
          <p:cNvSpPr/>
          <p:nvPr/>
        </p:nvSpPr>
        <p:spPr>
          <a:xfrm>
            <a:off x="4695568" y="4992130"/>
            <a:ext cx="234778" cy="914400"/>
          </a:xfrm>
          <a:prstGeom prst="righ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CDCAC58D-2A49-94D4-8CD4-8FB85DB2F7CC}"/>
              </a:ext>
            </a:extLst>
          </p:cNvPr>
          <p:cNvSpPr txBox="1"/>
          <p:nvPr/>
        </p:nvSpPr>
        <p:spPr>
          <a:xfrm>
            <a:off x="5301049" y="1940011"/>
            <a:ext cx="5078627" cy="646331"/>
          </a:xfrm>
          <a:prstGeom prst="rect">
            <a:avLst/>
          </a:prstGeom>
          <a:noFill/>
        </p:spPr>
        <p:txBody>
          <a:bodyPr wrap="square" rtlCol="0">
            <a:spAutoFit/>
          </a:bodyPr>
          <a:lstStyle/>
          <a:p>
            <a:r>
              <a:rPr lang="en-US" dirty="0"/>
              <a:t>Shows the relationship between the two variables to help identify what might affect the flight outcome.</a:t>
            </a:r>
          </a:p>
        </p:txBody>
      </p:sp>
      <p:sp>
        <p:nvSpPr>
          <p:cNvPr id="17" name="TextBox 16">
            <a:extLst>
              <a:ext uri="{FF2B5EF4-FFF2-40B4-BE49-F238E27FC236}">
                <a16:creationId xmlns:a16="http://schemas.microsoft.com/office/drawing/2014/main" id="{E49DCFB1-7B29-A8B4-F60E-6AB3F6C8C1D7}"/>
              </a:ext>
            </a:extLst>
          </p:cNvPr>
          <p:cNvSpPr txBox="1"/>
          <p:nvPr/>
        </p:nvSpPr>
        <p:spPr>
          <a:xfrm>
            <a:off x="5560541" y="3632886"/>
            <a:ext cx="4819135" cy="646331"/>
          </a:xfrm>
          <a:prstGeom prst="rect">
            <a:avLst/>
          </a:prstGeom>
          <a:noFill/>
        </p:spPr>
        <p:txBody>
          <a:bodyPr wrap="square" rtlCol="0">
            <a:spAutoFit/>
          </a:bodyPr>
          <a:lstStyle/>
          <a:p>
            <a:r>
              <a:rPr lang="en-US" dirty="0"/>
              <a:t>Shows if there is a relationship between orbit type and flight outcome.</a:t>
            </a:r>
          </a:p>
        </p:txBody>
      </p:sp>
      <p:sp>
        <p:nvSpPr>
          <p:cNvPr id="18" name="TextBox 17">
            <a:extLst>
              <a:ext uri="{FF2B5EF4-FFF2-40B4-BE49-F238E27FC236}">
                <a16:creationId xmlns:a16="http://schemas.microsoft.com/office/drawing/2014/main" id="{3ABE98C7-9180-F3D2-D1AC-16212893CE44}"/>
              </a:ext>
            </a:extLst>
          </p:cNvPr>
          <p:cNvSpPr txBox="1"/>
          <p:nvPr/>
        </p:nvSpPr>
        <p:spPr>
          <a:xfrm>
            <a:off x="5560541" y="5214551"/>
            <a:ext cx="4819135" cy="369332"/>
          </a:xfrm>
          <a:prstGeom prst="rect">
            <a:avLst/>
          </a:prstGeom>
          <a:noFill/>
        </p:spPr>
        <p:txBody>
          <a:bodyPr wrap="square" rtlCol="0">
            <a:spAutoFit/>
          </a:bodyPr>
          <a:lstStyle/>
          <a:p>
            <a:r>
              <a:rPr lang="en-US" dirty="0"/>
              <a:t>Shows if flight outcome changes over time.</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85103"/>
            <a:ext cx="10700951" cy="4872810"/>
          </a:xfrm>
          <a:prstGeom prst="rect">
            <a:avLst/>
          </a:prstGeom>
        </p:spPr>
        <p:txBody>
          <a:bodyPr lIns="91440" tIns="45720" rIns="91440" bIns="45720" anchor="t"/>
          <a:lstStyle/>
          <a:p>
            <a:pPr>
              <a:lnSpc>
                <a:spcPct val="100000"/>
              </a:lnSpc>
              <a:spcBef>
                <a:spcPts val="1400"/>
              </a:spcBef>
              <a:buFont typeface="Wingdings" pitchFamily="2" charset="2"/>
              <a:buChar char="Ø"/>
            </a:pPr>
            <a:r>
              <a:rPr lang="en-US" sz="1800" b="1" dirty="0">
                <a:effectLst/>
                <a:latin typeface="Abadi" panose="020B0604020104020204" pitchFamily="34" charset="0"/>
              </a:rPr>
              <a:t>Display the names of the unique launch sites in the space mission</a:t>
            </a:r>
            <a:endParaRPr lang="en-US" sz="1800" b="0" dirty="0">
              <a:effectLst/>
              <a:latin typeface="Abadi" panose="020B0604020104020204" pitchFamily="34" charset="0"/>
            </a:endParaRPr>
          </a:p>
          <a:p>
            <a:pPr>
              <a:lnSpc>
                <a:spcPct val="100000"/>
              </a:lnSpc>
              <a:buFont typeface="Wingdings" pitchFamily="2" charset="2"/>
              <a:buChar char="Ø"/>
            </a:pPr>
            <a:r>
              <a:rPr lang="en-US" sz="1800" b="1" dirty="0">
                <a:effectLst/>
                <a:latin typeface="Abadi" panose="020B0604020104020204" pitchFamily="34" charset="0"/>
              </a:rPr>
              <a:t>Display 5 records where launch sites begin with the string ‘CCA’</a:t>
            </a:r>
          </a:p>
          <a:p>
            <a:pPr>
              <a:lnSpc>
                <a:spcPct val="100000"/>
              </a:lnSpc>
              <a:buFont typeface="Wingdings" pitchFamily="2" charset="2"/>
              <a:buChar char="Ø"/>
            </a:pPr>
            <a:r>
              <a:rPr lang="en-US" sz="1800" b="1" dirty="0">
                <a:effectLst/>
                <a:latin typeface="Abadi" panose="020B0604020104020204" pitchFamily="34" charset="0"/>
              </a:rPr>
              <a:t>Display the total payload mass carried by boosters launched by NASA (CRS)</a:t>
            </a:r>
            <a:endParaRPr lang="en-US" sz="1800" b="0" dirty="0">
              <a:effectLst/>
              <a:latin typeface="Abadi" panose="020B0604020104020204" pitchFamily="34" charset="0"/>
            </a:endParaRPr>
          </a:p>
          <a:p>
            <a:pPr>
              <a:lnSpc>
                <a:spcPct val="100000"/>
              </a:lnSpc>
              <a:buFont typeface="Wingdings" pitchFamily="2" charset="2"/>
              <a:buChar char="Ø"/>
            </a:pPr>
            <a:r>
              <a:rPr lang="en-US" sz="1800" b="1" dirty="0">
                <a:effectLst/>
                <a:latin typeface="Abadi" panose="020B0604020104020204" pitchFamily="34" charset="0"/>
              </a:rPr>
              <a:t>Display average payload mass carried by booster version F9 v1.1</a:t>
            </a:r>
            <a:endParaRPr lang="en-US" sz="1800" b="0" dirty="0">
              <a:effectLst/>
              <a:latin typeface="Abadi" panose="020B0604020104020204" pitchFamily="34" charset="0"/>
            </a:endParaRPr>
          </a:p>
          <a:p>
            <a:pPr>
              <a:lnSpc>
                <a:spcPct val="100000"/>
              </a:lnSpc>
              <a:buFont typeface="Wingdings" pitchFamily="2" charset="2"/>
              <a:buChar char="Ø"/>
            </a:pPr>
            <a:r>
              <a:rPr lang="en-US" sz="1800" b="1" dirty="0">
                <a:effectLst/>
                <a:latin typeface="Abadi" panose="020B0604020104020204" pitchFamily="34" charset="0"/>
              </a:rPr>
              <a:t>List the date when the first successful landing outcome in ground pad was achieved</a:t>
            </a:r>
            <a:endParaRPr lang="en-US" sz="1800" dirty="0">
              <a:latin typeface="Abadi" panose="020B0604020104020204" pitchFamily="34" charset="0"/>
            </a:endParaRPr>
          </a:p>
          <a:p>
            <a:pPr>
              <a:lnSpc>
                <a:spcPct val="100000"/>
              </a:lnSpc>
              <a:buFont typeface="Wingdings" pitchFamily="2" charset="2"/>
              <a:buChar char="Ø"/>
            </a:pPr>
            <a:r>
              <a:rPr lang="en-US" sz="1800" b="1" dirty="0">
                <a:effectLst/>
                <a:latin typeface="Abadi" panose="020B0604020104020204" pitchFamily="34" charset="0"/>
              </a:rPr>
              <a:t>List the names of the boosters which have success in drone ship and have payload mass greater than 4000 but less than 6000</a:t>
            </a:r>
            <a:endParaRPr lang="en-US" sz="1800" b="0" dirty="0">
              <a:effectLst/>
              <a:latin typeface="Abadi" panose="020B0604020104020204" pitchFamily="34" charset="0"/>
            </a:endParaRPr>
          </a:p>
          <a:p>
            <a:pPr>
              <a:lnSpc>
                <a:spcPct val="100000"/>
              </a:lnSpc>
              <a:buFont typeface="Wingdings" pitchFamily="2" charset="2"/>
              <a:buChar char="Ø"/>
            </a:pPr>
            <a:r>
              <a:rPr lang="en-US" sz="1800" b="1" dirty="0">
                <a:effectLst/>
                <a:latin typeface="Abadi" panose="020B0604020104020204" pitchFamily="34" charset="0"/>
              </a:rPr>
              <a:t>List the total number of successful and failure mission outcomes</a:t>
            </a:r>
          </a:p>
          <a:p>
            <a:pPr>
              <a:lnSpc>
                <a:spcPct val="100000"/>
              </a:lnSpc>
              <a:buFont typeface="Wingdings" pitchFamily="2" charset="2"/>
              <a:buChar char="Ø"/>
            </a:pPr>
            <a:r>
              <a:rPr lang="en-US" sz="1800" b="1" dirty="0">
                <a:effectLst/>
                <a:latin typeface="Abadi" panose="020B0604020104020204" pitchFamily="34" charset="0"/>
              </a:rPr>
              <a:t>List all the </a:t>
            </a:r>
            <a:r>
              <a:rPr lang="en-US" sz="1800" b="1" dirty="0" err="1">
                <a:effectLst/>
                <a:latin typeface="Abadi" panose="020B0604020104020204" pitchFamily="34" charset="0"/>
              </a:rPr>
              <a:t>booster_versions</a:t>
            </a:r>
            <a:r>
              <a:rPr lang="en-US" sz="1800" b="1" dirty="0">
                <a:effectLst/>
                <a:latin typeface="Abadi" panose="020B0604020104020204" pitchFamily="34" charset="0"/>
              </a:rPr>
              <a:t> that have carried the maximum payload mass</a:t>
            </a:r>
            <a:endParaRPr lang="en-US" sz="1800" b="0" dirty="0">
              <a:effectLst/>
              <a:latin typeface="Abadi" panose="020B0604020104020204" pitchFamily="34" charset="0"/>
            </a:endParaRPr>
          </a:p>
          <a:p>
            <a:pPr>
              <a:lnSpc>
                <a:spcPct val="100000"/>
              </a:lnSpc>
              <a:buFont typeface="Wingdings" pitchFamily="2" charset="2"/>
              <a:buChar char="Ø"/>
            </a:pPr>
            <a:r>
              <a:rPr lang="en-US" sz="1800" b="1" dirty="0">
                <a:effectLst/>
                <a:latin typeface="Abadi" panose="020B0604020104020204" pitchFamily="34" charset="0"/>
              </a:rPr>
              <a:t>List the records which will display the month names, failure </a:t>
            </a:r>
            <a:r>
              <a:rPr lang="en-US" sz="1800" b="1" dirty="0" err="1">
                <a:effectLst/>
                <a:latin typeface="Abadi" panose="020B0604020104020204" pitchFamily="34" charset="0"/>
              </a:rPr>
              <a:t>landing_outcomes</a:t>
            </a:r>
            <a:r>
              <a:rPr lang="en-US" sz="1800" b="1" dirty="0">
                <a:effectLst/>
                <a:latin typeface="Abadi" panose="020B0604020104020204" pitchFamily="34" charset="0"/>
              </a:rPr>
              <a:t> in drone ship, booster versions, and </a:t>
            </a:r>
            <a:r>
              <a:rPr lang="en-US" sz="1800" b="1" dirty="0" err="1">
                <a:effectLst/>
                <a:latin typeface="Abadi" panose="020B0604020104020204" pitchFamily="34" charset="0"/>
              </a:rPr>
              <a:t>launch_site</a:t>
            </a:r>
            <a:r>
              <a:rPr lang="en-US" sz="1800" b="1" dirty="0">
                <a:effectLst/>
                <a:latin typeface="Abadi" panose="020B0604020104020204" pitchFamily="34" charset="0"/>
              </a:rPr>
              <a:t> for the months in the year 2015.</a:t>
            </a:r>
          </a:p>
          <a:p>
            <a:pPr>
              <a:lnSpc>
                <a:spcPct val="100000"/>
              </a:lnSpc>
              <a:buFont typeface="Wingdings" pitchFamily="2" charset="2"/>
              <a:buChar char="Ø"/>
            </a:pPr>
            <a:r>
              <a:rPr lang="en-US" sz="1800" b="1" dirty="0">
                <a:effectLst/>
                <a:latin typeface="Abadi" panose="020B0604020104020204" pitchFamily="34" charset="0"/>
              </a:rPr>
              <a:t>Rank the count of landing outcomes (such as Failure (drone ship) or Success (ground pad)) between the date 2010-06-04 and 2017-03-20, in descending order.</a:t>
            </a:r>
            <a:endParaRPr lang="en-US" sz="1800" b="0" dirty="0">
              <a:effectLst/>
              <a:latin typeface="Abadi" panose="020B0604020104020204" pitchFamily="34" charset="0"/>
            </a:endParaRPr>
          </a:p>
          <a:p>
            <a:pPr marL="0" indent="0">
              <a:lnSpc>
                <a:spcPts val="1350"/>
              </a:lnSpc>
              <a:buNone/>
            </a:pPr>
            <a:br>
              <a:rPr lang="en-US" sz="800" b="0" dirty="0">
                <a:solidFill>
                  <a:srgbClr val="3B3B3B"/>
                </a:solidFill>
                <a:effectLst/>
                <a:latin typeface="Menlo" panose="020B0609030804020204" pitchFamily="49" charset="0"/>
              </a:rPr>
            </a:br>
            <a:endParaRPr lang="en-US" sz="800" b="0" dirty="0">
              <a:solidFill>
                <a:srgbClr val="3B3B3B"/>
              </a:solidFill>
              <a:effectLst/>
              <a:latin typeface="Menlo" panose="020B0609030804020204" pitchFamily="49" charset="0"/>
            </a:endParaRPr>
          </a:p>
          <a:p>
            <a:pPr>
              <a:lnSpc>
                <a:spcPts val="1350"/>
              </a:lnSpc>
            </a:pPr>
            <a:endParaRPr lang="en-US" sz="1000" b="0" dirty="0">
              <a:solidFill>
                <a:srgbClr val="3B3B3B"/>
              </a:solidFill>
              <a:effectLst/>
              <a:latin typeface="Menlo" panose="020B0609030804020204" pitchFamily="49" charset="0"/>
            </a:endParaRPr>
          </a:p>
          <a:p>
            <a:pPr>
              <a:lnSpc>
                <a:spcPts val="1350"/>
              </a:lnSpc>
            </a:pPr>
            <a:endParaRPr lang="en-US" sz="1200" b="0" dirty="0">
              <a:solidFill>
                <a:srgbClr val="3B3B3B"/>
              </a:solidFill>
              <a:effectLst/>
              <a:latin typeface="Menlo" panose="020B0609030804020204" pitchFamily="49" charset="0"/>
            </a:endParaRPr>
          </a:p>
          <a:p>
            <a:pPr marL="457200" lvl="1" indent="0">
              <a:lnSpc>
                <a:spcPts val="1350"/>
              </a:lnSpc>
              <a:buNone/>
            </a:pPr>
            <a:r>
              <a:rPr lang="en-US" sz="400" dirty="0">
                <a:solidFill>
                  <a:srgbClr val="098658"/>
                </a:solidFill>
                <a:latin typeface="Menlo" panose="020B0609030804020204" pitchFamily="49" charset="0"/>
              </a:rPr>
              <a:t>								</a:t>
            </a:r>
            <a:endParaRPr lang="en-US" sz="400" b="0" dirty="0">
              <a:solidFill>
                <a:srgbClr val="3B3B3B"/>
              </a:solidFill>
              <a:effectLst/>
              <a:latin typeface="Menlo" panose="020B0609030804020204" pitchFamily="49" charset="0"/>
            </a:endParaRPr>
          </a:p>
          <a:p>
            <a:pPr>
              <a:lnSpc>
                <a:spcPts val="1350"/>
              </a:lnSpc>
            </a:pPr>
            <a:endParaRPr lang="en-US" sz="1400" b="0" dirty="0">
              <a:solidFill>
                <a:srgbClr val="3B3B3B"/>
              </a:solidFill>
              <a:effectLst/>
              <a:latin typeface="Menlo" panose="020B0609030804020204" pitchFamily="49" charset="0"/>
            </a:endParaRPr>
          </a:p>
          <a:p>
            <a:pPr>
              <a:lnSpc>
                <a:spcPts val="1350"/>
              </a:lnSpc>
            </a:pPr>
            <a:endParaRPr lang="en-US" sz="1200" b="0" dirty="0">
              <a:solidFill>
                <a:srgbClr val="3B3B3B"/>
              </a:solidFill>
              <a:effectLst/>
              <a:latin typeface="Abadi" panose="020B0604020104020204" pitchFamily="34" charset="0"/>
            </a:endParaRPr>
          </a:p>
          <a:p>
            <a:pPr marL="0" indent="0">
              <a:buNone/>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BA5ADD9D-1156-6075-6B8E-8680AB901215}"/>
              </a:ext>
            </a:extLst>
          </p:cNvPr>
          <p:cNvSpPr txBox="1"/>
          <p:nvPr/>
        </p:nvSpPr>
        <p:spPr>
          <a:xfrm>
            <a:off x="292328" y="6319350"/>
            <a:ext cx="10700951" cy="369332"/>
          </a:xfrm>
          <a:prstGeom prst="rect">
            <a:avLst/>
          </a:prstGeom>
          <a:noFill/>
        </p:spPr>
        <p:txBody>
          <a:bodyPr wrap="square" rtlCol="0">
            <a:spAutoFit/>
          </a:bodyPr>
          <a:lstStyle/>
          <a:p>
            <a:r>
              <a:rPr lang="en-US" dirty="0">
                <a:hlinkClick r:id="rId3"/>
              </a:rPr>
              <a:t>https://</a:t>
            </a:r>
            <a:r>
              <a:rPr lang="en-US" dirty="0" err="1">
                <a:hlinkClick r:id="rId3"/>
              </a:rPr>
              <a:t>github.com</a:t>
            </a:r>
            <a:r>
              <a:rPr lang="en-US" dirty="0">
                <a:hlinkClick r:id="rId3"/>
              </a:rPr>
              <a:t>/</a:t>
            </a:r>
            <a:r>
              <a:rPr lang="en-US" dirty="0" err="1">
                <a:hlinkClick r:id="rId3"/>
              </a:rPr>
              <a:t>MEGlantz</a:t>
            </a:r>
            <a:r>
              <a:rPr lang="en-US" dirty="0">
                <a:hlinkClick r:id="rId3"/>
              </a:rPr>
              <a:t>/</a:t>
            </a:r>
            <a:r>
              <a:rPr lang="en-US" dirty="0" err="1">
                <a:hlinkClick r:id="rId3"/>
              </a:rPr>
              <a:t>spaceXdataProject</a:t>
            </a:r>
            <a:r>
              <a:rPr lang="en-US" dirty="0">
                <a:hlinkClick r:id="rId3"/>
              </a:rPr>
              <a:t>/blob/main/</a:t>
            </a:r>
            <a:r>
              <a:rPr lang="en-US" dirty="0" err="1">
                <a:hlinkClick r:id="rId3"/>
              </a:rPr>
              <a:t>jupyter</a:t>
            </a:r>
            <a:r>
              <a:rPr lang="en-US" dirty="0">
                <a:hlinkClick r:id="rId3"/>
              </a:rPr>
              <a:t>-labs-</a:t>
            </a:r>
            <a:r>
              <a:rPr lang="en-US" dirty="0" err="1">
                <a:hlinkClick r:id="rId3"/>
              </a:rPr>
              <a:t>eda</a:t>
            </a:r>
            <a:r>
              <a:rPr lang="en-US" dirty="0">
                <a:hlinkClick r:id="rId3"/>
              </a:rPr>
              <a:t>-</a:t>
            </a:r>
            <a:r>
              <a:rPr lang="en-US" dirty="0" err="1">
                <a:hlinkClick r:id="rId3"/>
              </a:rPr>
              <a:t>sql-coursera_sqllite.ipynb</a:t>
            </a:r>
            <a:endParaRPr lang="en-US"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graphicFrame>
        <p:nvGraphicFramePr>
          <p:cNvPr id="6" name="Content Placeholder 5">
            <a:extLst>
              <a:ext uri="{FF2B5EF4-FFF2-40B4-BE49-F238E27FC236}">
                <a16:creationId xmlns:a16="http://schemas.microsoft.com/office/drawing/2014/main" id="{2EA8B515-F447-E465-DE59-B99B45AF6AF3}"/>
              </a:ext>
            </a:extLst>
          </p:cNvPr>
          <p:cNvGraphicFramePr>
            <a:graphicFrameLocks noGrp="1"/>
          </p:cNvGraphicFramePr>
          <p:nvPr>
            <p:ph idx="4294967295"/>
            <p:extLst>
              <p:ext uri="{D42A27DB-BD31-4B8C-83A1-F6EECF244321}">
                <p14:modId xmlns:p14="http://schemas.microsoft.com/office/powerpoint/2010/main" val="1488823203"/>
              </p:ext>
            </p:extLst>
          </p:nvPr>
        </p:nvGraphicFramePr>
        <p:xfrm>
          <a:off x="838200" y="1875054"/>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E3F8E7E3-4E13-6E21-339C-F29F47AF333D}"/>
              </a:ext>
            </a:extLst>
          </p:cNvPr>
          <p:cNvSpPr txBox="1"/>
          <p:nvPr/>
        </p:nvSpPr>
        <p:spPr>
          <a:xfrm>
            <a:off x="481914" y="6168547"/>
            <a:ext cx="9839237" cy="307777"/>
          </a:xfrm>
          <a:prstGeom prst="rect">
            <a:avLst/>
          </a:prstGeom>
          <a:noFill/>
        </p:spPr>
        <p:txBody>
          <a:bodyPr wrap="square" rtlCol="0">
            <a:spAutoFit/>
          </a:bodyPr>
          <a:lstStyle/>
          <a:p>
            <a:r>
              <a:rPr lang="en-US" sz="1400" dirty="0">
                <a:latin typeface="Abadi" panose="020B0604020104020204" pitchFamily="34" charset="0"/>
                <a:hlinkClick r:id="rId8"/>
              </a:rPr>
              <a:t>https://</a:t>
            </a:r>
            <a:r>
              <a:rPr lang="en-US" sz="1400" dirty="0" err="1">
                <a:latin typeface="Abadi" panose="020B0604020104020204" pitchFamily="34" charset="0"/>
                <a:hlinkClick r:id="rId8"/>
              </a:rPr>
              <a:t>github.com</a:t>
            </a:r>
            <a:r>
              <a:rPr lang="en-US" sz="1400" dirty="0">
                <a:latin typeface="Abadi" panose="020B0604020104020204" pitchFamily="34" charset="0"/>
                <a:hlinkClick r:id="rId8"/>
              </a:rPr>
              <a:t>/</a:t>
            </a:r>
            <a:r>
              <a:rPr lang="en-US" sz="1400" dirty="0" err="1">
                <a:latin typeface="Abadi" panose="020B0604020104020204" pitchFamily="34" charset="0"/>
                <a:hlinkClick r:id="rId8"/>
              </a:rPr>
              <a:t>MEGlantz</a:t>
            </a:r>
            <a:r>
              <a:rPr lang="en-US" sz="1400" dirty="0">
                <a:latin typeface="Abadi" panose="020B0604020104020204" pitchFamily="34" charset="0"/>
                <a:hlinkClick r:id="rId8"/>
              </a:rPr>
              <a:t>/</a:t>
            </a:r>
            <a:r>
              <a:rPr lang="en-US" sz="1400" dirty="0" err="1">
                <a:latin typeface="Abadi" panose="020B0604020104020204" pitchFamily="34" charset="0"/>
                <a:hlinkClick r:id="rId8"/>
              </a:rPr>
              <a:t>spaceXdataProject</a:t>
            </a:r>
            <a:r>
              <a:rPr lang="en-US" sz="1400" dirty="0">
                <a:latin typeface="Abadi" panose="020B0604020104020204" pitchFamily="34" charset="0"/>
                <a:hlinkClick r:id="rId8"/>
              </a:rPr>
              <a:t>/blob/main/</a:t>
            </a:r>
            <a:r>
              <a:rPr lang="en-US" sz="1400" dirty="0" err="1">
                <a:latin typeface="Abadi" panose="020B0604020104020204" pitchFamily="34" charset="0"/>
                <a:hlinkClick r:id="rId8"/>
              </a:rPr>
              <a:t>lab_jupyter_launch_site_location.ipynb</a:t>
            </a:r>
            <a:endParaRPr lang="en-US" sz="1400" dirty="0">
              <a:latin typeface="Abadi" panose="020B0604020104020204" pitchFamily="34" charset="0"/>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Added a dropdown list to enable Launch Site selection</a:t>
            </a:r>
          </a:p>
          <a:p>
            <a:pPr>
              <a:lnSpc>
                <a:spcPct val="100000"/>
              </a:lnSpc>
              <a:spcBef>
                <a:spcPts val="1400"/>
              </a:spcBef>
            </a:pPr>
            <a:r>
              <a:rPr lang="en-US" sz="2200" dirty="0">
                <a:solidFill>
                  <a:schemeClr val="accent3">
                    <a:lumMod val="25000"/>
                  </a:schemeClr>
                </a:solidFill>
                <a:latin typeface="Abadi" panose="020B0604020104020204" pitchFamily="34" charset="0"/>
              </a:rPr>
              <a:t>Added a pie chart to show the total successful launches count for all sites</a:t>
            </a:r>
          </a:p>
          <a:p>
            <a:pPr lvl="1">
              <a:lnSpc>
                <a:spcPct val="100000"/>
              </a:lnSpc>
              <a:spcBef>
                <a:spcPts val="1400"/>
              </a:spcBef>
            </a:pPr>
            <a:r>
              <a:rPr lang="en-US" sz="1800" dirty="0">
                <a:solidFill>
                  <a:schemeClr val="accent3">
                    <a:lumMod val="25000"/>
                  </a:schemeClr>
                </a:solidFill>
                <a:latin typeface="Abadi" panose="020B0604020104020204" pitchFamily="34" charset="0"/>
              </a:rPr>
              <a:t>If a specific launch site was selected, showed the Success vs. Failed counts for the site</a:t>
            </a:r>
          </a:p>
          <a:p>
            <a:pPr>
              <a:lnSpc>
                <a:spcPct val="100000"/>
              </a:lnSpc>
              <a:spcBef>
                <a:spcPts val="1400"/>
              </a:spcBef>
            </a:pPr>
            <a:r>
              <a:rPr lang="en-US" sz="2200" dirty="0">
                <a:solidFill>
                  <a:schemeClr val="accent3">
                    <a:lumMod val="25000"/>
                  </a:schemeClr>
                </a:solidFill>
                <a:latin typeface="Abadi" panose="020B0604020104020204" pitchFamily="34" charset="0"/>
              </a:rPr>
              <a:t>Added a slider to select payload range</a:t>
            </a:r>
          </a:p>
          <a:p>
            <a:pPr>
              <a:lnSpc>
                <a:spcPct val="100000"/>
              </a:lnSpc>
              <a:spcBef>
                <a:spcPts val="1400"/>
              </a:spcBef>
            </a:pPr>
            <a:r>
              <a:rPr lang="en-US" sz="2200" dirty="0">
                <a:solidFill>
                  <a:schemeClr val="accent3">
                    <a:lumMod val="25000"/>
                  </a:schemeClr>
                </a:solidFill>
                <a:latin typeface="Abadi" panose="020B0604020104020204" pitchFamily="34" charset="0"/>
              </a:rPr>
              <a:t>Added a scatter chart to show the correlation between payload and launch success</a:t>
            </a:r>
          </a:p>
          <a:p>
            <a:pPr>
              <a:lnSpc>
                <a:spcPct val="100000"/>
              </a:lnSpc>
              <a:spcBef>
                <a:spcPts val="1400"/>
              </a:spcBef>
            </a:pPr>
            <a:r>
              <a:rPr lang="en-US" sz="2200" dirty="0">
                <a:solidFill>
                  <a:schemeClr val="accent3">
                    <a:lumMod val="25000"/>
                  </a:schemeClr>
                </a:solidFill>
                <a:latin typeface="Abadi" panose="020B0604020104020204" pitchFamily="34" charset="0"/>
              </a:rPr>
              <a:t>These plots and interactions allowed the user to view the effect payload had on launch success at different sites</a:t>
            </a: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Box 1">
            <a:extLst>
              <a:ext uri="{FF2B5EF4-FFF2-40B4-BE49-F238E27FC236}">
                <a16:creationId xmlns:a16="http://schemas.microsoft.com/office/drawing/2014/main" id="{8A92C4BD-F56A-B55E-69C7-83E92653F3A5}"/>
              </a:ext>
            </a:extLst>
          </p:cNvPr>
          <p:cNvSpPr txBox="1"/>
          <p:nvPr/>
        </p:nvSpPr>
        <p:spPr>
          <a:xfrm>
            <a:off x="247135" y="6025573"/>
            <a:ext cx="9267568" cy="307777"/>
          </a:xfrm>
          <a:prstGeom prst="rect">
            <a:avLst/>
          </a:prstGeom>
          <a:noFill/>
        </p:spPr>
        <p:txBody>
          <a:bodyPr wrap="square" rtlCol="0">
            <a:spAutoFit/>
          </a:bodyPr>
          <a:lstStyle/>
          <a:p>
            <a:r>
              <a:rPr lang="en-US" sz="1400" dirty="0">
                <a:hlinkClick r:id="rId3"/>
              </a:rPr>
              <a:t>https://</a:t>
            </a:r>
            <a:r>
              <a:rPr lang="en-US" sz="1400" dirty="0" err="1">
                <a:hlinkClick r:id="rId3"/>
              </a:rPr>
              <a:t>github.com</a:t>
            </a:r>
            <a:r>
              <a:rPr lang="en-US" sz="1400" dirty="0">
                <a:hlinkClick r:id="rId3"/>
              </a:rPr>
              <a:t>/</a:t>
            </a:r>
            <a:r>
              <a:rPr lang="en-US" sz="1400" dirty="0" err="1">
                <a:hlinkClick r:id="rId3"/>
              </a:rPr>
              <a:t>MEGlantz</a:t>
            </a:r>
            <a:r>
              <a:rPr lang="en-US" sz="1400" dirty="0">
                <a:hlinkClick r:id="rId3"/>
              </a:rPr>
              <a:t>/</a:t>
            </a:r>
            <a:r>
              <a:rPr lang="en-US" sz="1400" dirty="0" err="1">
                <a:hlinkClick r:id="rId3"/>
              </a:rPr>
              <a:t>spaceXdataProject</a:t>
            </a:r>
            <a:r>
              <a:rPr lang="en-US" sz="1400" dirty="0">
                <a:hlinkClick r:id="rId3"/>
              </a:rPr>
              <a:t>/blob/main/spacex-dash-app%20(3).</a:t>
            </a:r>
            <a:r>
              <a:rPr lang="en-US" sz="1400" dirty="0" err="1">
                <a:hlinkClick r:id="rId3"/>
              </a:rPr>
              <a:t>py</a:t>
            </a:r>
            <a:endParaRPr lang="en-US" sz="1400" dirty="0"/>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graphicFrame>
        <p:nvGraphicFramePr>
          <p:cNvPr id="6" name="Content Placeholder 5">
            <a:extLst>
              <a:ext uri="{FF2B5EF4-FFF2-40B4-BE49-F238E27FC236}">
                <a16:creationId xmlns:a16="http://schemas.microsoft.com/office/drawing/2014/main" id="{EAAE99FE-8993-8FE7-3E67-AE779E9C6251}"/>
              </a:ext>
            </a:extLst>
          </p:cNvPr>
          <p:cNvGraphicFramePr>
            <a:graphicFrameLocks noGrp="1"/>
          </p:cNvGraphicFramePr>
          <p:nvPr>
            <p:ph idx="4294967295"/>
            <p:extLst>
              <p:ext uri="{D42A27DB-BD31-4B8C-83A1-F6EECF244321}">
                <p14:modId xmlns:p14="http://schemas.microsoft.com/office/powerpoint/2010/main" val="945948626"/>
              </p:ext>
            </p:extLst>
          </p:nvPr>
        </p:nvGraphicFramePr>
        <p:xfrm>
          <a:off x="770010" y="1825625"/>
          <a:ext cx="9745589"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D1270B62-FEB9-2A9B-CE7C-3C7168DBCBA4}"/>
              </a:ext>
            </a:extLst>
          </p:cNvPr>
          <p:cNvSpPr txBox="1"/>
          <p:nvPr/>
        </p:nvSpPr>
        <p:spPr>
          <a:xfrm>
            <a:off x="770010" y="6211669"/>
            <a:ext cx="10326358" cy="307777"/>
          </a:xfrm>
          <a:prstGeom prst="rect">
            <a:avLst/>
          </a:prstGeom>
          <a:noFill/>
        </p:spPr>
        <p:txBody>
          <a:bodyPr wrap="square" rtlCol="0">
            <a:spAutoFit/>
          </a:bodyPr>
          <a:lstStyle/>
          <a:p>
            <a:r>
              <a:rPr lang="en-US" sz="1400" dirty="0">
                <a:hlinkClick r:id="rId8"/>
              </a:rPr>
              <a:t>https://</a:t>
            </a:r>
            <a:r>
              <a:rPr lang="en-US" sz="1400" dirty="0" err="1">
                <a:hlinkClick r:id="rId8"/>
              </a:rPr>
              <a:t>github.com</a:t>
            </a:r>
            <a:r>
              <a:rPr lang="en-US" sz="1400" dirty="0">
                <a:hlinkClick r:id="rId8"/>
              </a:rPr>
              <a:t>/</a:t>
            </a:r>
            <a:r>
              <a:rPr lang="en-US" sz="1400" dirty="0" err="1">
                <a:hlinkClick r:id="rId8"/>
              </a:rPr>
              <a:t>MEGlantz</a:t>
            </a:r>
            <a:r>
              <a:rPr lang="en-US" sz="1400" dirty="0">
                <a:hlinkClick r:id="rId8"/>
              </a:rPr>
              <a:t>/</a:t>
            </a:r>
            <a:r>
              <a:rPr lang="en-US" sz="1400" dirty="0" err="1">
                <a:hlinkClick r:id="rId8"/>
              </a:rPr>
              <a:t>spaceXdataProject</a:t>
            </a:r>
            <a:r>
              <a:rPr lang="en-US" sz="1400" dirty="0">
                <a:hlinkClick r:id="rId8"/>
              </a:rPr>
              <a:t>/blob/main/SpaceX_Machine%20Learning%20Prediction_Part_5.ipynb</a:t>
            </a:r>
            <a:endParaRPr lang="en-US" sz="1400"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BE5D97D9-0B58-8B69-6CD4-D8D98D8BCC53}"/>
              </a:ext>
            </a:extLst>
          </p:cNvPr>
          <p:cNvPicPr>
            <a:picLocks noChangeAspect="1"/>
          </p:cNvPicPr>
          <p:nvPr/>
        </p:nvPicPr>
        <p:blipFill>
          <a:blip r:embed="rId3"/>
          <a:stretch>
            <a:fillRect/>
          </a:stretch>
        </p:blipFill>
        <p:spPr>
          <a:xfrm>
            <a:off x="505280" y="1402323"/>
            <a:ext cx="11181439" cy="3040099"/>
          </a:xfrm>
          <a:prstGeom prst="rect">
            <a:avLst/>
          </a:prstGeom>
        </p:spPr>
      </p:pic>
      <p:sp>
        <p:nvSpPr>
          <p:cNvPr id="6" name="TextBox 5">
            <a:extLst>
              <a:ext uri="{FF2B5EF4-FFF2-40B4-BE49-F238E27FC236}">
                <a16:creationId xmlns:a16="http://schemas.microsoft.com/office/drawing/2014/main" id="{55E31D94-8F2F-8887-33DD-1DC080C38765}"/>
              </a:ext>
            </a:extLst>
          </p:cNvPr>
          <p:cNvSpPr txBox="1"/>
          <p:nvPr/>
        </p:nvSpPr>
        <p:spPr>
          <a:xfrm>
            <a:off x="642551" y="4769708"/>
            <a:ext cx="10268465" cy="923330"/>
          </a:xfrm>
          <a:prstGeom prst="rect">
            <a:avLst/>
          </a:prstGeom>
          <a:noFill/>
        </p:spPr>
        <p:txBody>
          <a:bodyPr wrap="square" rtlCol="0">
            <a:spAutoFit/>
          </a:bodyPr>
          <a:lstStyle/>
          <a:p>
            <a:r>
              <a:rPr lang="en-US" dirty="0">
                <a:latin typeface="Abadi" panose="020B0604020104020204" pitchFamily="34" charset="0"/>
              </a:rPr>
              <a:t>This Seaborn cat plot compares two categorical features:  flight number and launch site.</a:t>
            </a:r>
          </a:p>
          <a:p>
            <a:r>
              <a:rPr lang="en-US" dirty="0">
                <a:latin typeface="Abadi" panose="020B0604020104020204" pitchFamily="34" charset="0"/>
              </a:rPr>
              <a:t>The color indicates success (orange) or failure (blue).</a:t>
            </a:r>
          </a:p>
          <a:p>
            <a:r>
              <a:rPr lang="en-US" dirty="0">
                <a:latin typeface="Abadi" panose="020B0604020104020204" pitchFamily="34" charset="0"/>
              </a:rPr>
              <a:t>All sites had more successes as the number of flights increased.  </a:t>
            </a: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4707923"/>
            <a:ext cx="11226917" cy="1611427"/>
          </a:xfrm>
          <a:prstGeom prst="rect">
            <a:avLst/>
          </a:prstGeom>
        </p:spPr>
        <p:txBody>
          <a:bodyPr>
            <a:normAutofit lnSpcReduction="10000"/>
          </a:bodyPr>
          <a:lstStyle/>
          <a:p>
            <a:pPr marL="0" indent="0">
              <a:lnSpc>
                <a:spcPct val="100000"/>
              </a:lnSpc>
              <a:spcBef>
                <a:spcPts val="1400"/>
              </a:spcBef>
              <a:buNone/>
            </a:pPr>
            <a:r>
              <a:rPr lang="en-US" sz="1700" dirty="0">
                <a:solidFill>
                  <a:schemeClr val="accent3">
                    <a:lumMod val="25000"/>
                  </a:schemeClr>
                </a:solidFill>
                <a:latin typeface="Abadi" panose="020B0604020104020204" pitchFamily="34" charset="0"/>
              </a:rPr>
              <a:t>This cat plot shows the relationship between payload mass and launch site.  </a:t>
            </a:r>
          </a:p>
          <a:p>
            <a:pPr marL="0" indent="0">
              <a:lnSpc>
                <a:spcPct val="100000"/>
              </a:lnSpc>
              <a:spcBef>
                <a:spcPts val="1400"/>
              </a:spcBef>
              <a:buNone/>
            </a:pPr>
            <a:r>
              <a:rPr lang="en-US" sz="1700" dirty="0">
                <a:solidFill>
                  <a:schemeClr val="accent3">
                    <a:lumMod val="25000"/>
                  </a:schemeClr>
                </a:solidFill>
                <a:latin typeface="Abadi" panose="020B0604020104020204" pitchFamily="34" charset="0"/>
              </a:rPr>
              <a:t>It also shows mission success (orange) or failure (blue) through the color of the dots.</a:t>
            </a:r>
          </a:p>
          <a:p>
            <a:pPr marL="0" indent="0">
              <a:lnSpc>
                <a:spcPct val="100000"/>
              </a:lnSpc>
              <a:spcBef>
                <a:spcPts val="1400"/>
              </a:spcBef>
              <a:buNone/>
            </a:pPr>
            <a:r>
              <a:rPr lang="en-US" sz="1700" dirty="0">
                <a:solidFill>
                  <a:schemeClr val="accent3">
                    <a:lumMod val="25000"/>
                  </a:schemeClr>
                </a:solidFill>
                <a:latin typeface="Abadi" panose="020B0604020104020204" pitchFamily="34" charset="0"/>
              </a:rPr>
              <a:t>CCAFS SLC 40 and KSC LC 39A launched the heaviest payloads.</a:t>
            </a:r>
          </a:p>
          <a:p>
            <a:pPr marL="0" indent="0">
              <a:lnSpc>
                <a:spcPct val="100000"/>
              </a:lnSpc>
              <a:spcBef>
                <a:spcPts val="1400"/>
              </a:spcBef>
              <a:buNone/>
            </a:pPr>
            <a:r>
              <a:rPr lang="en-US" sz="1700" dirty="0">
                <a:solidFill>
                  <a:schemeClr val="accent3">
                    <a:lumMod val="25000"/>
                  </a:schemeClr>
                </a:solidFill>
                <a:latin typeface="Abadi" panose="020B0604020104020204" pitchFamily="34" charset="0"/>
              </a:rPr>
              <a:t>Heavier payloads also tended to have fewer failures.</a:t>
            </a:r>
          </a:p>
          <a:p>
            <a:pPr marL="0" indent="0">
              <a:lnSpc>
                <a:spcPct val="100000"/>
              </a:lnSpc>
              <a:spcBef>
                <a:spcPts val="1400"/>
              </a:spcBef>
              <a:buNone/>
            </a:pPr>
            <a:endParaRPr lang="en-US" sz="1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711D9D20-25AC-139C-6184-ACCD768463D5}"/>
              </a:ext>
            </a:extLst>
          </p:cNvPr>
          <p:cNvPicPr>
            <a:picLocks noChangeAspect="1"/>
          </p:cNvPicPr>
          <p:nvPr/>
        </p:nvPicPr>
        <p:blipFill>
          <a:blip r:embed="rId3"/>
          <a:stretch>
            <a:fillRect/>
          </a:stretch>
        </p:blipFill>
        <p:spPr>
          <a:xfrm>
            <a:off x="136988" y="1346886"/>
            <a:ext cx="11859940" cy="3361037"/>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E667941B-386C-E5B9-ED8D-69C026AD6160}"/>
              </a:ext>
            </a:extLst>
          </p:cNvPr>
          <p:cNvPicPr>
            <a:picLocks noChangeAspect="1"/>
          </p:cNvPicPr>
          <p:nvPr/>
        </p:nvPicPr>
        <p:blipFill>
          <a:blip r:embed="rId3"/>
          <a:stretch>
            <a:fillRect/>
          </a:stretch>
        </p:blipFill>
        <p:spPr>
          <a:xfrm>
            <a:off x="6144412" y="1408670"/>
            <a:ext cx="5141199" cy="4123859"/>
          </a:xfrm>
          <a:prstGeom prst="rect">
            <a:avLst/>
          </a:prstGeom>
        </p:spPr>
      </p:pic>
      <p:sp>
        <p:nvSpPr>
          <p:cNvPr id="6" name="TextBox 5">
            <a:extLst>
              <a:ext uri="{FF2B5EF4-FFF2-40B4-BE49-F238E27FC236}">
                <a16:creationId xmlns:a16="http://schemas.microsoft.com/office/drawing/2014/main" id="{470EFE18-8F34-5503-8264-FF4940ADDFDA}"/>
              </a:ext>
            </a:extLst>
          </p:cNvPr>
          <p:cNvSpPr txBox="1"/>
          <p:nvPr/>
        </p:nvSpPr>
        <p:spPr>
          <a:xfrm>
            <a:off x="770011" y="1408670"/>
            <a:ext cx="5235373" cy="1754326"/>
          </a:xfrm>
          <a:prstGeom prst="rect">
            <a:avLst/>
          </a:prstGeom>
          <a:noFill/>
        </p:spPr>
        <p:txBody>
          <a:bodyPr wrap="square" rtlCol="0">
            <a:spAutoFit/>
          </a:bodyPr>
          <a:lstStyle/>
          <a:p>
            <a:r>
              <a:rPr lang="en-US" dirty="0"/>
              <a:t>This bar chart shows success rate by orbit type</a:t>
            </a:r>
          </a:p>
          <a:p>
            <a:endParaRPr lang="en-US" dirty="0"/>
          </a:p>
          <a:p>
            <a:r>
              <a:rPr lang="en-US" dirty="0"/>
              <a:t>The most successful orbit types (100%) are ES-L1, SSO, HEO, and GEO</a:t>
            </a:r>
          </a:p>
          <a:p>
            <a:endParaRPr lang="en-US" dirty="0"/>
          </a:p>
          <a:p>
            <a:r>
              <a:rPr lang="en-US" dirty="0"/>
              <a:t>SO has a 0% success rate</a:t>
            </a: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34028" y="1324484"/>
            <a:ext cx="5481421" cy="4701089"/>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This cat plot shows the relationship between flight number and orbit type.</a:t>
            </a:r>
          </a:p>
          <a:p>
            <a:pPr>
              <a:lnSpc>
                <a:spcPct val="100000"/>
              </a:lnSpc>
              <a:spcBef>
                <a:spcPts val="1400"/>
              </a:spcBef>
            </a:pPr>
            <a:r>
              <a:rPr lang="en-CA" sz="2200" dirty="0">
                <a:solidFill>
                  <a:schemeClr val="accent3">
                    <a:lumMod val="25000"/>
                  </a:schemeClr>
                </a:solidFill>
                <a:latin typeface="Abadi" panose="020B0604020104020204" pitchFamily="34" charset="0"/>
              </a:rPr>
              <a:t>The color shows success (orange) or failure (blue)</a:t>
            </a:r>
          </a:p>
          <a:p>
            <a:pPr>
              <a:lnSpc>
                <a:spcPct val="100000"/>
              </a:lnSpc>
              <a:spcBef>
                <a:spcPts val="1400"/>
              </a:spcBef>
            </a:pPr>
            <a:r>
              <a:rPr lang="en-CA" sz="2200" dirty="0">
                <a:solidFill>
                  <a:schemeClr val="accent3">
                    <a:lumMod val="25000"/>
                  </a:schemeClr>
                </a:solidFill>
                <a:latin typeface="Abadi" panose="020B0604020104020204" pitchFamily="34" charset="0"/>
              </a:rPr>
              <a:t>As SpaceX conducted more flights, it began to launch more to SSO, HEO, MEO, VLEO, SO, and GEO orbits</a:t>
            </a:r>
          </a:p>
          <a:p>
            <a:pPr>
              <a:lnSpc>
                <a:spcPct val="100000"/>
              </a:lnSpc>
              <a:spcBef>
                <a:spcPts val="1400"/>
              </a:spcBef>
            </a:pPr>
            <a:r>
              <a:rPr lang="en-CA" sz="2200" dirty="0">
                <a:solidFill>
                  <a:schemeClr val="accent3">
                    <a:lumMod val="25000"/>
                  </a:schemeClr>
                </a:solidFill>
                <a:latin typeface="Abadi" panose="020B0604020104020204" pitchFamily="34" charset="0"/>
              </a:rPr>
              <a:t>It has consistently launched to ISS, PO, and GTO orbits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F996E9A3-4028-4220-E230-64F61C6F4BCF}"/>
              </a:ext>
            </a:extLst>
          </p:cNvPr>
          <p:cNvPicPr>
            <a:picLocks noChangeAspect="1"/>
          </p:cNvPicPr>
          <p:nvPr/>
        </p:nvPicPr>
        <p:blipFill>
          <a:blip r:embed="rId3"/>
          <a:stretch>
            <a:fillRect/>
          </a:stretch>
        </p:blipFill>
        <p:spPr>
          <a:xfrm>
            <a:off x="6598508" y="1324484"/>
            <a:ext cx="4859464" cy="455686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A0842B9C-99A3-1AC9-10E8-452987A26BB9}"/>
              </a:ext>
            </a:extLst>
          </p:cNvPr>
          <p:cNvPicPr>
            <a:picLocks noChangeAspect="1"/>
          </p:cNvPicPr>
          <p:nvPr/>
        </p:nvPicPr>
        <p:blipFill>
          <a:blip r:embed="rId3"/>
          <a:stretch>
            <a:fillRect/>
          </a:stretch>
        </p:blipFill>
        <p:spPr>
          <a:xfrm>
            <a:off x="770010" y="1359243"/>
            <a:ext cx="10515599" cy="3373395"/>
          </a:xfrm>
          <a:prstGeom prst="rect">
            <a:avLst/>
          </a:prstGeom>
        </p:spPr>
      </p:pic>
      <p:sp>
        <p:nvSpPr>
          <p:cNvPr id="6" name="TextBox 5">
            <a:extLst>
              <a:ext uri="{FF2B5EF4-FFF2-40B4-BE49-F238E27FC236}">
                <a16:creationId xmlns:a16="http://schemas.microsoft.com/office/drawing/2014/main" id="{6FA06519-F499-7AAA-89A9-6C627BE04C7A}"/>
              </a:ext>
            </a:extLst>
          </p:cNvPr>
          <p:cNvSpPr txBox="1"/>
          <p:nvPr/>
        </p:nvSpPr>
        <p:spPr>
          <a:xfrm>
            <a:off x="770010" y="4942703"/>
            <a:ext cx="10202790" cy="923330"/>
          </a:xfrm>
          <a:prstGeom prst="rect">
            <a:avLst/>
          </a:prstGeom>
          <a:noFill/>
        </p:spPr>
        <p:txBody>
          <a:bodyPr wrap="square" rtlCol="0">
            <a:spAutoFit/>
          </a:bodyPr>
          <a:lstStyle/>
          <a:p>
            <a:r>
              <a:rPr lang="en-US" dirty="0"/>
              <a:t>This plot shows orbit type vs payload mass with color indicating success (orange) or failure (blue)</a:t>
            </a:r>
          </a:p>
          <a:p>
            <a:r>
              <a:rPr lang="en-US" dirty="0"/>
              <a:t>The heaviest payloads have been sent to VLEO or ISS, with the heaviest being a failure</a:t>
            </a:r>
          </a:p>
          <a:p>
            <a:r>
              <a:rPr lang="en-US" dirty="0"/>
              <a:t>Most payloads were sent to GTO or ISS and were within 2000 and 8000 kgs</a:t>
            </a: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line plot shows the success rate over time</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has trended upward over time</a:t>
            </a:r>
          </a:p>
          <a:p>
            <a:pPr>
              <a:lnSpc>
                <a:spcPct val="100000"/>
              </a:lnSpc>
              <a:spcBef>
                <a:spcPts val="1400"/>
              </a:spcBef>
            </a:pPr>
            <a:r>
              <a:rPr lang="en-US" sz="2200" dirty="0">
                <a:solidFill>
                  <a:schemeClr val="accent3">
                    <a:lumMod val="25000"/>
                  </a:schemeClr>
                </a:solidFill>
                <a:latin typeface="Abadi" panose="020B0604020104020204" pitchFamily="34" charset="0"/>
              </a:rPr>
              <a:t>There was a slight dip (from 80% to 60%) in 2018</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B3B7FEFE-49BC-118C-3863-ABF2DD749FE0}"/>
              </a:ext>
            </a:extLst>
          </p:cNvPr>
          <p:cNvPicPr>
            <a:picLocks noChangeAspect="1"/>
          </p:cNvPicPr>
          <p:nvPr/>
        </p:nvPicPr>
        <p:blipFill>
          <a:blip r:embed="rId3"/>
          <a:stretch>
            <a:fillRect/>
          </a:stretch>
        </p:blipFill>
        <p:spPr>
          <a:xfrm>
            <a:off x="6074059" y="1431496"/>
            <a:ext cx="5347930" cy="4289682"/>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81614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table shows the launch sites included in the SpaceX dataset</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7" name="Table 6">
            <a:extLst>
              <a:ext uri="{FF2B5EF4-FFF2-40B4-BE49-F238E27FC236}">
                <a16:creationId xmlns:a16="http://schemas.microsoft.com/office/drawing/2014/main" id="{14D490FA-798E-04B2-BD69-8F3BF0069C68}"/>
              </a:ext>
            </a:extLst>
          </p:cNvPr>
          <p:cNvGraphicFramePr>
            <a:graphicFrameLocks noGrp="1"/>
          </p:cNvGraphicFramePr>
          <p:nvPr>
            <p:extLst>
              <p:ext uri="{D42A27DB-BD31-4B8C-83A1-F6EECF244321}">
                <p14:modId xmlns:p14="http://schemas.microsoft.com/office/powerpoint/2010/main" val="1029081721"/>
              </p:ext>
            </p:extLst>
          </p:nvPr>
        </p:nvGraphicFramePr>
        <p:xfrm>
          <a:off x="6870357" y="2287678"/>
          <a:ext cx="3293762" cy="3211078"/>
        </p:xfrm>
        <a:graphic>
          <a:graphicData uri="http://schemas.openxmlformats.org/drawingml/2006/table">
            <a:tbl>
              <a:tblPr firstRow="1" bandRow="1">
                <a:tableStyleId>{5C22544A-7EE6-4342-B048-85BDC9FD1C3A}</a:tableStyleId>
              </a:tblPr>
              <a:tblGrid>
                <a:gridCol w="3293762">
                  <a:extLst>
                    <a:ext uri="{9D8B030D-6E8A-4147-A177-3AD203B41FA5}">
                      <a16:colId xmlns:a16="http://schemas.microsoft.com/office/drawing/2014/main" val="3052002191"/>
                    </a:ext>
                  </a:extLst>
                </a:gridCol>
              </a:tblGrid>
              <a:tr h="9679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rPr>
                        <a:t>Launch Site</a:t>
                      </a:r>
                    </a:p>
                    <a:p>
                      <a:endParaRPr lang="en-US" dirty="0"/>
                    </a:p>
                  </a:txBody>
                  <a:tcPr/>
                </a:tc>
                <a:extLst>
                  <a:ext uri="{0D108BD9-81ED-4DB2-BD59-A6C34878D82A}">
                    <a16:rowId xmlns:a16="http://schemas.microsoft.com/office/drawing/2014/main" val="872584762"/>
                  </a:ext>
                </a:extLst>
              </a:tr>
              <a:tr h="560786">
                <a:tc>
                  <a:txBody>
                    <a:bodyPr/>
                    <a:lstStyle/>
                    <a:p>
                      <a:r>
                        <a:rPr lang="en-US" dirty="0">
                          <a:effectLst/>
                        </a:rPr>
                        <a:t>CCAFS LC-40</a:t>
                      </a:r>
                    </a:p>
                  </a:txBody>
                  <a:tcPr marL="76200" marR="76200" marT="38100" marB="38100" anchor="ctr"/>
                </a:tc>
                <a:extLst>
                  <a:ext uri="{0D108BD9-81ED-4DB2-BD59-A6C34878D82A}">
                    <a16:rowId xmlns:a16="http://schemas.microsoft.com/office/drawing/2014/main" val="3374691221"/>
                  </a:ext>
                </a:extLst>
              </a:tr>
              <a:tr h="560786">
                <a:tc>
                  <a:txBody>
                    <a:bodyPr/>
                    <a:lstStyle/>
                    <a:p>
                      <a:r>
                        <a:rPr lang="en-US" dirty="0">
                          <a:effectLst/>
                        </a:rPr>
                        <a:t>VAFB SLC-4E</a:t>
                      </a:r>
                    </a:p>
                  </a:txBody>
                  <a:tcPr marL="76200" marR="76200" marT="38100" marB="38100" anchor="ctr"/>
                </a:tc>
                <a:extLst>
                  <a:ext uri="{0D108BD9-81ED-4DB2-BD59-A6C34878D82A}">
                    <a16:rowId xmlns:a16="http://schemas.microsoft.com/office/drawing/2014/main" val="4273799274"/>
                  </a:ext>
                </a:extLst>
              </a:tr>
              <a:tr h="560786">
                <a:tc>
                  <a:txBody>
                    <a:bodyPr/>
                    <a:lstStyle/>
                    <a:p>
                      <a:r>
                        <a:rPr lang="en-US">
                          <a:effectLst/>
                        </a:rPr>
                        <a:t>KSC LC-39A</a:t>
                      </a:r>
                    </a:p>
                  </a:txBody>
                  <a:tcPr marL="76200" marR="76200" marT="38100" marB="38100" anchor="ctr"/>
                </a:tc>
                <a:extLst>
                  <a:ext uri="{0D108BD9-81ED-4DB2-BD59-A6C34878D82A}">
                    <a16:rowId xmlns:a16="http://schemas.microsoft.com/office/drawing/2014/main" val="299705082"/>
                  </a:ext>
                </a:extLst>
              </a:tr>
              <a:tr h="560786">
                <a:tc>
                  <a:txBody>
                    <a:bodyPr/>
                    <a:lstStyle/>
                    <a:p>
                      <a:r>
                        <a:rPr lang="en-US" dirty="0">
                          <a:effectLst/>
                        </a:rPr>
                        <a:t>CCAFS SLC-40</a:t>
                      </a:r>
                    </a:p>
                  </a:txBody>
                  <a:tcPr marL="76200" marR="76200" marT="38100" marB="38100" anchor="ctr"/>
                </a:tc>
                <a:extLst>
                  <a:ext uri="{0D108BD9-81ED-4DB2-BD59-A6C34878D82A}">
                    <a16:rowId xmlns:a16="http://schemas.microsoft.com/office/drawing/2014/main" val="3277540862"/>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SQL query:  %</a:t>
            </a: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select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from SPACEXTBL where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like "CCA%" limit 5</a:t>
            </a:r>
          </a:p>
          <a:p>
            <a:pPr>
              <a:lnSpc>
                <a:spcPct val="100000"/>
              </a:lnSpc>
              <a:spcBef>
                <a:spcPts val="1400"/>
              </a:spcBef>
            </a:pPr>
            <a:r>
              <a:rPr lang="en-US" sz="2200" dirty="0">
                <a:solidFill>
                  <a:schemeClr val="accent3">
                    <a:lumMod val="25000"/>
                  </a:schemeClr>
                </a:solidFill>
                <a:latin typeface="Abadi" panose="020B0604020104020204" pitchFamily="34" charset="0"/>
              </a:rPr>
              <a:t>Produced this result as expected:</a:t>
            </a:r>
          </a:p>
          <a:p>
            <a:pPr>
              <a:lnSpc>
                <a:spcPct val="100000"/>
              </a:lnSpc>
              <a:spcBef>
                <a:spcPts val="1400"/>
              </a:spcBef>
            </a:pPr>
            <a:r>
              <a:rPr lang="en-US" sz="2200" dirty="0">
                <a:solidFill>
                  <a:schemeClr val="accent3">
                    <a:lumMod val="25000"/>
                  </a:schemeClr>
                </a:solidFill>
                <a:latin typeface="Abadi" panose="020B0604020104020204" pitchFamily="34" charset="0"/>
              </a:rPr>
              <a:t>It just shows five launch sites with</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names beginning with CCA</a:t>
            </a: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7" name="Table 6">
            <a:extLst>
              <a:ext uri="{FF2B5EF4-FFF2-40B4-BE49-F238E27FC236}">
                <a16:creationId xmlns:a16="http://schemas.microsoft.com/office/drawing/2014/main" id="{E77E1339-BAA1-0F3E-6303-C4A6E9C0847D}"/>
              </a:ext>
            </a:extLst>
          </p:cNvPr>
          <p:cNvGraphicFramePr>
            <a:graphicFrameLocks noGrp="1"/>
          </p:cNvGraphicFramePr>
          <p:nvPr>
            <p:extLst>
              <p:ext uri="{D42A27DB-BD31-4B8C-83A1-F6EECF244321}">
                <p14:modId xmlns:p14="http://schemas.microsoft.com/office/powerpoint/2010/main" val="907109557"/>
              </p:ext>
            </p:extLst>
          </p:nvPr>
        </p:nvGraphicFramePr>
        <p:xfrm>
          <a:off x="5642804" y="2573180"/>
          <a:ext cx="1637957" cy="2225040"/>
        </p:xfrm>
        <a:graphic>
          <a:graphicData uri="http://schemas.openxmlformats.org/drawingml/2006/table">
            <a:tbl>
              <a:tblPr firstRow="1" bandRow="1">
                <a:tableStyleId>{5C22544A-7EE6-4342-B048-85BDC9FD1C3A}</a:tableStyleId>
              </a:tblPr>
              <a:tblGrid>
                <a:gridCol w="1637957">
                  <a:extLst>
                    <a:ext uri="{9D8B030D-6E8A-4147-A177-3AD203B41FA5}">
                      <a16:colId xmlns:a16="http://schemas.microsoft.com/office/drawing/2014/main" val="3794533768"/>
                    </a:ext>
                  </a:extLst>
                </a:gridCol>
              </a:tblGrid>
              <a:tr h="370840">
                <a:tc>
                  <a:txBody>
                    <a:bodyPr/>
                    <a:lstStyle/>
                    <a:p>
                      <a:pPr algn="l" fontAlgn="ctr"/>
                      <a:r>
                        <a:rPr lang="en-US" dirty="0">
                          <a:effectLst/>
                        </a:rPr>
                        <a:t>Launch Site</a:t>
                      </a:r>
                    </a:p>
                  </a:txBody>
                  <a:tcPr marL="76200" marR="76200" marT="38100" marB="38100" anchor="ctr"/>
                </a:tc>
                <a:extLst>
                  <a:ext uri="{0D108BD9-81ED-4DB2-BD59-A6C34878D82A}">
                    <a16:rowId xmlns:a16="http://schemas.microsoft.com/office/drawing/2014/main" val="2320065684"/>
                  </a:ext>
                </a:extLst>
              </a:tr>
              <a:tr h="370840">
                <a:tc>
                  <a:txBody>
                    <a:bodyPr/>
                    <a:lstStyle/>
                    <a:p>
                      <a:r>
                        <a:rPr lang="en-US" dirty="0">
                          <a:effectLst/>
                        </a:rPr>
                        <a:t>CCAFS LC-40</a:t>
                      </a:r>
                    </a:p>
                  </a:txBody>
                  <a:tcPr marL="76200" marR="76200" marT="38100" marB="38100" anchor="ctr"/>
                </a:tc>
                <a:extLst>
                  <a:ext uri="{0D108BD9-81ED-4DB2-BD59-A6C34878D82A}">
                    <a16:rowId xmlns:a16="http://schemas.microsoft.com/office/drawing/2014/main" val="3814510174"/>
                  </a:ext>
                </a:extLst>
              </a:tr>
              <a:tr h="370840">
                <a:tc>
                  <a:txBody>
                    <a:bodyPr/>
                    <a:lstStyle/>
                    <a:p>
                      <a:r>
                        <a:rPr lang="en-US" dirty="0">
                          <a:effectLst/>
                        </a:rPr>
                        <a:t>CCAFS LC-40</a:t>
                      </a:r>
                    </a:p>
                  </a:txBody>
                  <a:tcPr marL="76200" marR="76200" marT="38100" marB="38100" anchor="ctr"/>
                </a:tc>
                <a:extLst>
                  <a:ext uri="{0D108BD9-81ED-4DB2-BD59-A6C34878D82A}">
                    <a16:rowId xmlns:a16="http://schemas.microsoft.com/office/drawing/2014/main" val="796751673"/>
                  </a:ext>
                </a:extLst>
              </a:tr>
              <a:tr h="370840">
                <a:tc>
                  <a:txBody>
                    <a:bodyPr/>
                    <a:lstStyle/>
                    <a:p>
                      <a:r>
                        <a:rPr lang="en-US" dirty="0">
                          <a:effectLst/>
                        </a:rPr>
                        <a:t>CCAFS LC-40</a:t>
                      </a:r>
                    </a:p>
                  </a:txBody>
                  <a:tcPr marL="76200" marR="76200" marT="38100" marB="38100" anchor="ctr"/>
                </a:tc>
                <a:extLst>
                  <a:ext uri="{0D108BD9-81ED-4DB2-BD59-A6C34878D82A}">
                    <a16:rowId xmlns:a16="http://schemas.microsoft.com/office/drawing/2014/main" val="4260712460"/>
                  </a:ext>
                </a:extLst>
              </a:tr>
              <a:tr h="370840">
                <a:tc>
                  <a:txBody>
                    <a:bodyPr/>
                    <a:lstStyle/>
                    <a:p>
                      <a:r>
                        <a:rPr lang="en-US" dirty="0">
                          <a:effectLst/>
                        </a:rPr>
                        <a:t>CCAFS LC-40</a:t>
                      </a:r>
                    </a:p>
                  </a:txBody>
                  <a:tcPr marL="76200" marR="76200" marT="38100" marB="38100" anchor="ctr"/>
                </a:tc>
                <a:extLst>
                  <a:ext uri="{0D108BD9-81ED-4DB2-BD59-A6C34878D82A}">
                    <a16:rowId xmlns:a16="http://schemas.microsoft.com/office/drawing/2014/main" val="1052052508"/>
                  </a:ext>
                </a:extLst>
              </a:tr>
              <a:tr h="370840">
                <a:tc>
                  <a:txBody>
                    <a:bodyPr/>
                    <a:lstStyle/>
                    <a:p>
                      <a:r>
                        <a:rPr lang="en-US" dirty="0">
                          <a:effectLst/>
                        </a:rPr>
                        <a:t>CCAFS LC-40</a:t>
                      </a:r>
                    </a:p>
                  </a:txBody>
                  <a:tcPr marL="76200" marR="76200" marT="38100" marB="38100" anchor="ctr"/>
                </a:tc>
                <a:extLst>
                  <a:ext uri="{0D108BD9-81ED-4DB2-BD59-A6C34878D82A}">
                    <a16:rowId xmlns:a16="http://schemas.microsoft.com/office/drawing/2014/main" val="1606572913"/>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carried by boosters from NASA:</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This is the sum of all payloads in records where where customer = "NASA (CRS)"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Table 1">
            <a:extLst>
              <a:ext uri="{FF2B5EF4-FFF2-40B4-BE49-F238E27FC236}">
                <a16:creationId xmlns:a16="http://schemas.microsoft.com/office/drawing/2014/main" id="{899008F7-5399-1E88-5D55-8F8EBB71467D}"/>
              </a:ext>
            </a:extLst>
          </p:cNvPr>
          <p:cNvGraphicFramePr>
            <a:graphicFrameLocks noGrp="1"/>
          </p:cNvGraphicFramePr>
          <p:nvPr>
            <p:extLst>
              <p:ext uri="{D42A27DB-BD31-4B8C-83A1-F6EECF244321}">
                <p14:modId xmlns:p14="http://schemas.microsoft.com/office/powerpoint/2010/main" val="3104539236"/>
              </p:ext>
            </p:extLst>
          </p:nvPr>
        </p:nvGraphicFramePr>
        <p:xfrm>
          <a:off x="1902941" y="2239220"/>
          <a:ext cx="3237470" cy="731520"/>
        </p:xfrm>
        <a:graphic>
          <a:graphicData uri="http://schemas.openxmlformats.org/drawingml/2006/table">
            <a:tbl>
              <a:tblPr/>
              <a:tblGrid>
                <a:gridCol w="3237470">
                  <a:extLst>
                    <a:ext uri="{9D8B030D-6E8A-4147-A177-3AD203B41FA5}">
                      <a16:colId xmlns:a16="http://schemas.microsoft.com/office/drawing/2014/main" val="2076985742"/>
                    </a:ext>
                  </a:extLst>
                </a:gridCol>
              </a:tblGrid>
              <a:tr h="357022">
                <a:tc>
                  <a:txBody>
                    <a:bodyPr/>
                    <a:lstStyle/>
                    <a:p>
                      <a:pPr algn="r" fontAlgn="ctr"/>
                      <a:r>
                        <a:rPr lang="en-US" b="1" dirty="0">
                          <a:effectLst/>
                        </a:rPr>
                        <a:t>sum("PAYLOAD_MASS__KG_")</a:t>
                      </a:r>
                    </a:p>
                  </a:txBody>
                  <a:tcPr anchor="ctr">
                    <a:lnL>
                      <a:noFill/>
                    </a:lnL>
                    <a:lnR>
                      <a:noFill/>
                    </a:lnR>
                    <a:lnT>
                      <a:noFill/>
                    </a:lnT>
                    <a:lnB>
                      <a:noFill/>
                    </a:lnB>
                    <a:solidFill>
                      <a:srgbClr val="FFFFFF"/>
                    </a:solidFill>
                  </a:tcPr>
                </a:tc>
                <a:extLst>
                  <a:ext uri="{0D108BD9-81ED-4DB2-BD59-A6C34878D82A}">
                    <a16:rowId xmlns:a16="http://schemas.microsoft.com/office/drawing/2014/main" val="3621131048"/>
                  </a:ext>
                </a:extLst>
              </a:tr>
              <a:tr h="357022">
                <a:tc>
                  <a:txBody>
                    <a:bodyPr/>
                    <a:lstStyle/>
                    <a:p>
                      <a:pPr algn="r" fontAlgn="ctr"/>
                      <a:r>
                        <a:rPr lang="en-US" dirty="0">
                          <a:effectLst/>
                        </a:rPr>
                        <a:t>45596</a:t>
                      </a:r>
                    </a:p>
                  </a:txBody>
                  <a:tcPr anchor="ctr">
                    <a:lnL>
                      <a:noFill/>
                    </a:lnL>
                    <a:lnR>
                      <a:noFill/>
                    </a:lnR>
                    <a:lnT>
                      <a:noFill/>
                    </a:lnT>
                    <a:lnB>
                      <a:noFill/>
                    </a:lnB>
                    <a:solidFill>
                      <a:srgbClr val="FFFFFF"/>
                    </a:solidFill>
                  </a:tcPr>
                </a:tc>
                <a:extLst>
                  <a:ext uri="{0D108BD9-81ED-4DB2-BD59-A6C34878D82A}">
                    <a16:rowId xmlns:a16="http://schemas.microsoft.com/office/drawing/2014/main" val="1697454300"/>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carried by booster version F9 v1.1: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This is the result of this query:  </a:t>
            </a:r>
            <a:r>
              <a:rPr lang="en-US" sz="1600" b="0" dirty="0">
                <a:solidFill>
                  <a:srgbClr val="000000"/>
                </a:solidFill>
                <a:effectLst/>
                <a:latin typeface="Menlo" panose="020B0609030804020204" pitchFamily="49" charset="0"/>
              </a:rPr>
              <a:t>%</a:t>
            </a:r>
            <a:r>
              <a:rPr lang="en-US" sz="1600" b="0" dirty="0" err="1">
                <a:solidFill>
                  <a:srgbClr val="3B3B3B"/>
                </a:solidFill>
                <a:effectLst/>
                <a:latin typeface="Menlo" panose="020B0609030804020204" pitchFamily="49" charset="0"/>
              </a:rPr>
              <a:t>sql</a:t>
            </a:r>
            <a:r>
              <a:rPr lang="en-US" sz="1600" b="0" dirty="0">
                <a:solidFill>
                  <a:srgbClr val="3B3B3B"/>
                </a:solidFill>
                <a:effectLst/>
                <a:latin typeface="Menlo" panose="020B0609030804020204" pitchFamily="49" charset="0"/>
              </a:rPr>
              <a:t> select avg(</a:t>
            </a:r>
            <a:r>
              <a:rPr lang="en-US" sz="1600" b="0" dirty="0">
                <a:solidFill>
                  <a:srgbClr val="A31515"/>
                </a:solidFill>
                <a:effectLst/>
                <a:latin typeface="Menlo" panose="020B0609030804020204" pitchFamily="49" charset="0"/>
              </a:rPr>
              <a:t>"PAYLOAD_MASS__KG_"</a:t>
            </a:r>
            <a:r>
              <a:rPr lang="en-US" sz="1600" b="0" dirty="0">
                <a:solidFill>
                  <a:srgbClr val="3B3B3B"/>
                </a:solidFill>
                <a:effectLst/>
                <a:latin typeface="Menlo" panose="020B0609030804020204" pitchFamily="49" charset="0"/>
              </a:rPr>
              <a:t>) </a:t>
            </a:r>
            <a:r>
              <a:rPr lang="en-US" sz="1600" b="0" dirty="0">
                <a:solidFill>
                  <a:srgbClr val="AF00DB"/>
                </a:solidFill>
                <a:effectLst/>
                <a:latin typeface="Menlo" panose="020B0609030804020204" pitchFamily="49" charset="0"/>
              </a:rPr>
              <a:t>from</a:t>
            </a:r>
            <a:r>
              <a:rPr lang="en-US" sz="1600" b="0" dirty="0">
                <a:solidFill>
                  <a:srgbClr val="3B3B3B"/>
                </a:solidFill>
                <a:effectLst/>
                <a:latin typeface="Menlo" panose="020B0609030804020204" pitchFamily="49" charset="0"/>
              </a:rPr>
              <a:t> SPACEXTBL where </a:t>
            </a:r>
            <a:r>
              <a:rPr lang="en-US" sz="1600" b="0" dirty="0">
                <a:solidFill>
                  <a:srgbClr val="A31515"/>
                </a:solidFill>
                <a:effectLst/>
                <a:latin typeface="Menlo" panose="020B0609030804020204" pitchFamily="49" charset="0"/>
              </a:rPr>
              <a:t>"</a:t>
            </a:r>
            <a:r>
              <a:rPr lang="en-US" sz="1600" b="0" dirty="0" err="1">
                <a:solidFill>
                  <a:srgbClr val="A31515"/>
                </a:solidFill>
                <a:effectLst/>
                <a:latin typeface="Menlo" panose="020B0609030804020204" pitchFamily="49" charset="0"/>
              </a:rPr>
              <a:t>Booster_Version</a:t>
            </a:r>
            <a:r>
              <a:rPr lang="en-US" sz="1600" b="0" dirty="0">
                <a:solidFill>
                  <a:srgbClr val="A31515"/>
                </a:solidFill>
                <a:effectLst/>
                <a:latin typeface="Menlo" panose="020B0609030804020204" pitchFamily="49" charset="0"/>
              </a:rPr>
              <a:t>"</a:t>
            </a:r>
            <a:r>
              <a:rPr lang="en-US" sz="1600" b="0" dirty="0">
                <a:solidFill>
                  <a:srgbClr val="3B3B3B"/>
                </a:solidFill>
                <a:effectLst/>
                <a:latin typeface="Menlo" panose="020B0609030804020204" pitchFamily="49" charset="0"/>
              </a:rPr>
              <a:t> </a:t>
            </a:r>
            <a:r>
              <a:rPr lang="en-US" sz="1600" b="0" dirty="0">
                <a:solidFill>
                  <a:srgbClr val="000000"/>
                </a:solidFill>
                <a:effectLst/>
                <a:latin typeface="Menlo" panose="020B0609030804020204" pitchFamily="49" charset="0"/>
              </a:rPr>
              <a:t>=</a:t>
            </a:r>
            <a:r>
              <a:rPr lang="en-US" sz="1600" b="0" dirty="0">
                <a:solidFill>
                  <a:srgbClr val="3B3B3B"/>
                </a:solidFill>
                <a:effectLst/>
                <a:latin typeface="Menlo" panose="020B0609030804020204" pitchFamily="49" charset="0"/>
              </a:rPr>
              <a:t> </a:t>
            </a:r>
            <a:r>
              <a:rPr lang="en-US" sz="1600" b="0" dirty="0">
                <a:solidFill>
                  <a:srgbClr val="A31515"/>
                </a:solidFill>
                <a:effectLst/>
                <a:latin typeface="Menlo" panose="020B0609030804020204" pitchFamily="49" charset="0"/>
              </a:rPr>
              <a:t>"F9 v1.1"</a:t>
            </a:r>
            <a:endParaRPr lang="en-US" sz="1600" b="0" dirty="0">
              <a:solidFill>
                <a:srgbClr val="3B3B3B"/>
              </a:solidFill>
              <a:effectLst/>
              <a:latin typeface="Menlo" panose="020B0609030804020204" pitchFamily="49"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That filters the table to get entries where the booster version is F9 v1.1 and then calculates that average payload mass of those entries</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a:extLst>
              <a:ext uri="{FF2B5EF4-FFF2-40B4-BE49-F238E27FC236}">
                <a16:creationId xmlns:a16="http://schemas.microsoft.com/office/drawing/2014/main" id="{652B0BEE-A1D0-4A79-6A77-EBCB15F99809}"/>
              </a:ext>
            </a:extLst>
          </p:cNvPr>
          <p:cNvGraphicFramePr>
            <a:graphicFrameLocks noGrp="1"/>
          </p:cNvGraphicFramePr>
          <p:nvPr>
            <p:extLst>
              <p:ext uri="{D42A27DB-BD31-4B8C-83A1-F6EECF244321}">
                <p14:modId xmlns:p14="http://schemas.microsoft.com/office/powerpoint/2010/main" val="2668121105"/>
              </p:ext>
            </p:extLst>
          </p:nvPr>
        </p:nvGraphicFramePr>
        <p:xfrm>
          <a:off x="1676401" y="2326045"/>
          <a:ext cx="2910703" cy="741680"/>
        </p:xfrm>
        <a:graphic>
          <a:graphicData uri="http://schemas.openxmlformats.org/drawingml/2006/table">
            <a:tbl>
              <a:tblPr firstRow="1" bandRow="1">
                <a:tableStyleId>{5940675A-B579-460E-94D1-54222C63F5DA}</a:tableStyleId>
              </a:tblPr>
              <a:tblGrid>
                <a:gridCol w="2910703">
                  <a:extLst>
                    <a:ext uri="{9D8B030D-6E8A-4147-A177-3AD203B41FA5}">
                      <a16:colId xmlns:a16="http://schemas.microsoft.com/office/drawing/2014/main" val="2441023516"/>
                    </a:ext>
                  </a:extLst>
                </a:gridCol>
              </a:tblGrid>
              <a:tr h="370840">
                <a:tc>
                  <a:txBody>
                    <a:bodyPr/>
                    <a:lstStyle/>
                    <a:p>
                      <a:pPr marL="0" marR="0" lvl="0" indent="0" algn="l" defTabSz="914400" rtl="0" eaLnBrk="1" fontAlgn="auto" latinLnBrk="0" hangingPunct="1">
                        <a:lnSpc>
                          <a:spcPct val="100000"/>
                        </a:lnSpc>
                        <a:spcBef>
                          <a:spcPts val="1400"/>
                        </a:spcBef>
                        <a:spcAft>
                          <a:spcPts val="0"/>
                        </a:spcAft>
                        <a:buClrTx/>
                        <a:buSzTx/>
                        <a:buFont typeface="Arial" panose="020B0604020202020204" pitchFamily="34" charset="0"/>
                        <a:buNone/>
                        <a:tabLst/>
                        <a:defRPr/>
                      </a:pPr>
                      <a:r>
                        <a:rPr kumimoji="0" lang="en-US" sz="1600" b="1" u="none" strike="noStrike" kern="1200" cap="none" spc="0" normalizeH="0" baseline="0" noProof="0" dirty="0">
                          <a:ln>
                            <a:noFill/>
                          </a:ln>
                          <a:solidFill>
                            <a:prstClr val="black"/>
                          </a:solidFill>
                          <a:effectLst/>
                          <a:uLnTx/>
                          <a:uFillTx/>
                        </a:rPr>
                        <a:t>avg("PAYLOAD_MASS__KG_")</a:t>
                      </a:r>
                      <a:endParaRPr kumimoji="0" lang="en-US" sz="1600" b="1"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extLst>
                  <a:ext uri="{0D108BD9-81ED-4DB2-BD59-A6C34878D82A}">
                    <a16:rowId xmlns:a16="http://schemas.microsoft.com/office/drawing/2014/main" val="263436058"/>
                  </a:ext>
                </a:extLst>
              </a:tr>
              <a:tr h="370840">
                <a:tc>
                  <a:txBody>
                    <a:bodyPr/>
                    <a:lstStyle/>
                    <a:p>
                      <a:pPr marL="0" marR="0" lvl="0" indent="0" algn="l" defTabSz="914400" rtl="0" eaLnBrk="1" fontAlgn="auto" latinLnBrk="0" hangingPunct="1">
                        <a:lnSpc>
                          <a:spcPct val="100000"/>
                        </a:lnSpc>
                        <a:spcBef>
                          <a:spcPts val="1400"/>
                        </a:spcBef>
                        <a:spcAft>
                          <a:spcPts val="0"/>
                        </a:spcAft>
                        <a:buClrTx/>
                        <a:buSzTx/>
                        <a:buFont typeface="Arial" panose="020B0604020202020204" pitchFamily="34" charset="0"/>
                        <a:buNone/>
                        <a:tabLst/>
                        <a:defRPr/>
                      </a:pPr>
                      <a:r>
                        <a:rPr kumimoji="0" lang="en-US" sz="1600" b="0" u="none" strike="noStrike" kern="1200" cap="none" spc="0" normalizeH="0" baseline="0" noProof="0" dirty="0">
                          <a:ln>
                            <a:noFill/>
                          </a:ln>
                          <a:solidFill>
                            <a:prstClr val="black"/>
                          </a:solidFill>
                          <a:effectLst/>
                          <a:uLnTx/>
                          <a:uFillTx/>
                        </a:rPr>
                        <a:t>2928.4</a:t>
                      </a:r>
                      <a:endParaRPr kumimoji="0" lang="en-US" sz="22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endParaRPr>
                    </a:p>
                  </a:txBody>
                  <a:tcPr/>
                </a:tc>
                <a:extLst>
                  <a:ext uri="{0D108BD9-81ED-4DB2-BD59-A6C34878D82A}">
                    <a16:rowId xmlns:a16="http://schemas.microsoft.com/office/drawing/2014/main" val="1867993855"/>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date of the first successful landing outcome on ground pad:</a:t>
            </a:r>
            <a:br>
              <a:rPr lang="en-US" sz="2200" dirty="0">
                <a:solidFill>
                  <a:schemeClr val="accent3">
                    <a:lumMod val="25000"/>
                  </a:schemeClr>
                </a:solidFill>
                <a:latin typeface="Abadi"/>
              </a:rPr>
            </a:b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This is the result of this query:  </a:t>
            </a:r>
            <a:r>
              <a:rPr lang="en-US" sz="1600" b="0" dirty="0">
                <a:solidFill>
                  <a:srgbClr val="000000"/>
                </a:solidFill>
                <a:effectLst/>
                <a:latin typeface="Menlo" panose="020B0609030804020204" pitchFamily="49" charset="0"/>
              </a:rPr>
              <a:t>%</a:t>
            </a:r>
            <a:r>
              <a:rPr lang="en-US" sz="1600" b="0" dirty="0" err="1">
                <a:solidFill>
                  <a:srgbClr val="3B3B3B"/>
                </a:solidFill>
                <a:effectLst/>
                <a:latin typeface="Menlo" panose="020B0609030804020204" pitchFamily="49" charset="0"/>
              </a:rPr>
              <a:t>sql</a:t>
            </a:r>
            <a:r>
              <a:rPr lang="en-US" sz="1600" b="0" dirty="0">
                <a:solidFill>
                  <a:srgbClr val="3B3B3B"/>
                </a:solidFill>
                <a:effectLst/>
                <a:latin typeface="Menlo" panose="020B0609030804020204" pitchFamily="49" charset="0"/>
              </a:rPr>
              <a:t> select </a:t>
            </a:r>
            <a:r>
              <a:rPr lang="en-US" sz="1600" b="0" dirty="0">
                <a:solidFill>
                  <a:srgbClr val="795E26"/>
                </a:solidFill>
                <a:effectLst/>
                <a:latin typeface="Menlo" panose="020B0609030804020204" pitchFamily="49" charset="0"/>
              </a:rPr>
              <a:t>min</a:t>
            </a:r>
            <a:r>
              <a:rPr lang="en-US" sz="1600" b="0" dirty="0">
                <a:solidFill>
                  <a:srgbClr val="3B3B3B"/>
                </a:solidFill>
                <a:effectLst/>
                <a:latin typeface="Menlo" panose="020B0609030804020204" pitchFamily="49" charset="0"/>
              </a:rPr>
              <a:t>(Date) </a:t>
            </a:r>
            <a:r>
              <a:rPr lang="en-US" sz="1600" b="0" dirty="0">
                <a:solidFill>
                  <a:srgbClr val="AF00DB"/>
                </a:solidFill>
                <a:effectLst/>
                <a:latin typeface="Menlo" panose="020B0609030804020204" pitchFamily="49" charset="0"/>
              </a:rPr>
              <a:t>from</a:t>
            </a:r>
            <a:r>
              <a:rPr lang="en-US" sz="1600" b="0" dirty="0">
                <a:solidFill>
                  <a:srgbClr val="3B3B3B"/>
                </a:solidFill>
                <a:effectLst/>
                <a:latin typeface="Menlo" panose="020B0609030804020204" pitchFamily="49" charset="0"/>
              </a:rPr>
              <a:t> SPACEXTBL where </a:t>
            </a:r>
            <a:r>
              <a:rPr lang="en-US" sz="1600" b="0" dirty="0">
                <a:solidFill>
                  <a:srgbClr val="A31515"/>
                </a:solidFill>
                <a:effectLst/>
                <a:latin typeface="Menlo" panose="020B0609030804020204" pitchFamily="49" charset="0"/>
              </a:rPr>
              <a:t>"</a:t>
            </a:r>
            <a:r>
              <a:rPr lang="en-US" sz="1600" b="0" dirty="0" err="1">
                <a:solidFill>
                  <a:srgbClr val="A31515"/>
                </a:solidFill>
                <a:effectLst/>
                <a:latin typeface="Menlo" panose="020B0609030804020204" pitchFamily="49" charset="0"/>
              </a:rPr>
              <a:t>Landing_Outcome</a:t>
            </a:r>
            <a:r>
              <a:rPr lang="en-US" sz="1600" b="0" dirty="0">
                <a:solidFill>
                  <a:srgbClr val="A31515"/>
                </a:solidFill>
                <a:effectLst/>
                <a:latin typeface="Menlo" panose="020B0609030804020204" pitchFamily="49" charset="0"/>
              </a:rPr>
              <a:t>"</a:t>
            </a:r>
            <a:r>
              <a:rPr lang="en-US" sz="1600" b="0" dirty="0">
                <a:solidFill>
                  <a:srgbClr val="3B3B3B"/>
                </a:solidFill>
                <a:effectLst/>
                <a:latin typeface="Menlo" panose="020B0609030804020204" pitchFamily="49" charset="0"/>
              </a:rPr>
              <a:t> </a:t>
            </a:r>
            <a:r>
              <a:rPr lang="en-US" sz="1600" b="0" dirty="0">
                <a:solidFill>
                  <a:srgbClr val="000000"/>
                </a:solidFill>
                <a:effectLst/>
                <a:latin typeface="Menlo" panose="020B0609030804020204" pitchFamily="49" charset="0"/>
              </a:rPr>
              <a:t>=</a:t>
            </a:r>
            <a:r>
              <a:rPr lang="en-US" sz="1600" b="0" dirty="0">
                <a:solidFill>
                  <a:srgbClr val="3B3B3B"/>
                </a:solidFill>
                <a:effectLst/>
                <a:latin typeface="Menlo" panose="020B0609030804020204" pitchFamily="49" charset="0"/>
              </a:rPr>
              <a:t> </a:t>
            </a:r>
            <a:r>
              <a:rPr lang="en-US" sz="1600" b="0" dirty="0">
                <a:solidFill>
                  <a:srgbClr val="A31515"/>
                </a:solidFill>
                <a:effectLst/>
                <a:latin typeface="Menlo" panose="020B0609030804020204" pitchFamily="49" charset="0"/>
              </a:rPr>
              <a:t>"Success (ground pad)"</a:t>
            </a:r>
            <a:endParaRPr lang="en-US" sz="1600" b="0" dirty="0">
              <a:solidFill>
                <a:srgbClr val="3B3B3B"/>
              </a:solidFill>
              <a:effectLst/>
              <a:latin typeface="Menlo" panose="020B0609030804020204" pitchFamily="49"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It filters the data for only those that had a successful landing outcome on ground pad and then finds the minimum (earliest) date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Table 1">
            <a:extLst>
              <a:ext uri="{FF2B5EF4-FFF2-40B4-BE49-F238E27FC236}">
                <a16:creationId xmlns:a16="http://schemas.microsoft.com/office/drawing/2014/main" id="{B6F854A2-C211-ECA6-FE29-05E32104984E}"/>
              </a:ext>
            </a:extLst>
          </p:cNvPr>
          <p:cNvGraphicFramePr>
            <a:graphicFrameLocks noGrp="1"/>
          </p:cNvGraphicFramePr>
          <p:nvPr>
            <p:extLst>
              <p:ext uri="{D42A27DB-BD31-4B8C-83A1-F6EECF244321}">
                <p14:modId xmlns:p14="http://schemas.microsoft.com/office/powerpoint/2010/main" val="3432720515"/>
              </p:ext>
            </p:extLst>
          </p:nvPr>
        </p:nvGraphicFramePr>
        <p:xfrm>
          <a:off x="2081427" y="2313687"/>
          <a:ext cx="1304324" cy="741680"/>
        </p:xfrm>
        <a:graphic>
          <a:graphicData uri="http://schemas.openxmlformats.org/drawingml/2006/table">
            <a:tbl>
              <a:tblPr firstRow="1" bandRow="1">
                <a:tableStyleId>{5940675A-B579-460E-94D1-54222C63F5DA}</a:tableStyleId>
              </a:tblPr>
              <a:tblGrid>
                <a:gridCol w="1304324">
                  <a:extLst>
                    <a:ext uri="{9D8B030D-6E8A-4147-A177-3AD203B41FA5}">
                      <a16:colId xmlns:a16="http://schemas.microsoft.com/office/drawing/2014/main" val="182459238"/>
                    </a:ext>
                  </a:extLst>
                </a:gridCol>
              </a:tblGrid>
              <a:tr h="370840">
                <a:tc>
                  <a:txBody>
                    <a:bodyPr/>
                    <a:lstStyle/>
                    <a:p>
                      <a:pPr algn="l" fontAlgn="ctr"/>
                      <a:r>
                        <a:rPr lang="en-US" dirty="0">
                          <a:effectLst/>
                        </a:rPr>
                        <a:t>min(Date)</a:t>
                      </a:r>
                    </a:p>
                  </a:txBody>
                  <a:tcPr marL="76200" marR="76200" marT="38100" marB="38100" anchor="ctr"/>
                </a:tc>
                <a:extLst>
                  <a:ext uri="{0D108BD9-81ED-4DB2-BD59-A6C34878D82A}">
                    <a16:rowId xmlns:a16="http://schemas.microsoft.com/office/drawing/2014/main" val="3503877000"/>
                  </a:ext>
                </a:extLst>
              </a:tr>
              <a:tr h="370840">
                <a:tc>
                  <a:txBody>
                    <a:bodyPr/>
                    <a:lstStyle/>
                    <a:p>
                      <a:r>
                        <a:rPr lang="en-US" dirty="0">
                          <a:effectLst/>
                        </a:rPr>
                        <a:t>2015-12-22</a:t>
                      </a:r>
                    </a:p>
                  </a:txBody>
                  <a:tcPr marL="76200" marR="76200" marT="38100" marB="38100" anchor="ctr"/>
                </a:tc>
                <a:extLst>
                  <a:ext uri="{0D108BD9-81ED-4DB2-BD59-A6C34878D82A}">
                    <a16:rowId xmlns:a16="http://schemas.microsoft.com/office/drawing/2014/main" val="1035029596"/>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The names of boosters which have successfully landed on a drone ship and had a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This is the result of this query:  </a:t>
            </a:r>
            <a:r>
              <a:rPr lang="en-US" sz="1600" b="0" dirty="0">
                <a:solidFill>
                  <a:srgbClr val="000000"/>
                </a:solidFill>
                <a:effectLst/>
                <a:latin typeface="Menlo" panose="020B0609030804020204" pitchFamily="49" charset="0"/>
              </a:rPr>
              <a:t>%</a:t>
            </a:r>
            <a:r>
              <a:rPr lang="en-US" sz="1600" b="0" dirty="0" err="1">
                <a:solidFill>
                  <a:srgbClr val="3B3B3B"/>
                </a:solidFill>
                <a:effectLst/>
                <a:latin typeface="Menlo" panose="020B0609030804020204" pitchFamily="49" charset="0"/>
              </a:rPr>
              <a:t>sql</a:t>
            </a:r>
            <a:r>
              <a:rPr lang="en-US" sz="1600" b="0" dirty="0">
                <a:solidFill>
                  <a:srgbClr val="3B3B3B"/>
                </a:solidFill>
                <a:effectLst/>
                <a:latin typeface="Menlo" panose="020B0609030804020204" pitchFamily="49" charset="0"/>
              </a:rPr>
              <a:t> select </a:t>
            </a:r>
            <a:r>
              <a:rPr lang="en-US" sz="1600" b="0" dirty="0">
                <a:solidFill>
                  <a:srgbClr val="A31515"/>
                </a:solidFill>
                <a:effectLst/>
                <a:latin typeface="Menlo" panose="020B0609030804020204" pitchFamily="49" charset="0"/>
              </a:rPr>
              <a:t>"</a:t>
            </a:r>
            <a:r>
              <a:rPr lang="en-US" sz="1600" b="0" dirty="0" err="1">
                <a:solidFill>
                  <a:srgbClr val="A31515"/>
                </a:solidFill>
                <a:effectLst/>
                <a:latin typeface="Menlo" panose="020B0609030804020204" pitchFamily="49" charset="0"/>
              </a:rPr>
              <a:t>Booster_Version</a:t>
            </a:r>
            <a:r>
              <a:rPr lang="en-US" sz="1600" b="0" dirty="0">
                <a:solidFill>
                  <a:srgbClr val="A31515"/>
                </a:solidFill>
                <a:effectLst/>
                <a:latin typeface="Menlo" panose="020B0609030804020204" pitchFamily="49" charset="0"/>
              </a:rPr>
              <a:t>"</a:t>
            </a:r>
            <a:r>
              <a:rPr lang="en-US" sz="1600" b="0" dirty="0">
                <a:solidFill>
                  <a:srgbClr val="3B3B3B"/>
                </a:solidFill>
                <a:effectLst/>
                <a:latin typeface="Menlo" panose="020B0609030804020204" pitchFamily="49" charset="0"/>
              </a:rPr>
              <a:t> </a:t>
            </a:r>
            <a:r>
              <a:rPr lang="en-US" sz="1600" b="0" dirty="0">
                <a:solidFill>
                  <a:srgbClr val="AF00DB"/>
                </a:solidFill>
                <a:effectLst/>
                <a:latin typeface="Menlo" panose="020B0609030804020204" pitchFamily="49" charset="0"/>
              </a:rPr>
              <a:t>from</a:t>
            </a:r>
            <a:r>
              <a:rPr lang="en-US" sz="1600" b="0" dirty="0">
                <a:solidFill>
                  <a:srgbClr val="3B3B3B"/>
                </a:solidFill>
                <a:effectLst/>
                <a:latin typeface="Menlo" panose="020B0609030804020204" pitchFamily="49" charset="0"/>
              </a:rPr>
              <a:t> SPACEXTBL where </a:t>
            </a:r>
            <a:r>
              <a:rPr lang="en-US" sz="1600" b="0" dirty="0">
                <a:solidFill>
                  <a:srgbClr val="A31515"/>
                </a:solidFill>
                <a:effectLst/>
                <a:latin typeface="Menlo" panose="020B0609030804020204" pitchFamily="49" charset="0"/>
              </a:rPr>
              <a:t>"</a:t>
            </a:r>
            <a:r>
              <a:rPr lang="en-US" sz="1600" b="0" dirty="0" err="1">
                <a:solidFill>
                  <a:srgbClr val="A31515"/>
                </a:solidFill>
                <a:effectLst/>
                <a:latin typeface="Menlo" panose="020B0609030804020204" pitchFamily="49" charset="0"/>
              </a:rPr>
              <a:t>Landing_Outcome</a:t>
            </a:r>
            <a:r>
              <a:rPr lang="en-US" sz="1600" b="0" dirty="0">
                <a:solidFill>
                  <a:srgbClr val="A31515"/>
                </a:solidFill>
                <a:effectLst/>
                <a:latin typeface="Menlo" panose="020B0609030804020204" pitchFamily="49" charset="0"/>
              </a:rPr>
              <a:t>"</a:t>
            </a:r>
            <a:r>
              <a:rPr lang="en-US" sz="1600" b="0" dirty="0">
                <a:solidFill>
                  <a:srgbClr val="3B3B3B"/>
                </a:solidFill>
                <a:effectLst/>
                <a:latin typeface="Menlo" panose="020B0609030804020204" pitchFamily="49" charset="0"/>
              </a:rPr>
              <a:t> </a:t>
            </a:r>
            <a:r>
              <a:rPr lang="en-US" sz="1600" b="0" dirty="0">
                <a:solidFill>
                  <a:srgbClr val="000000"/>
                </a:solidFill>
                <a:effectLst/>
                <a:latin typeface="Menlo" panose="020B0609030804020204" pitchFamily="49" charset="0"/>
              </a:rPr>
              <a:t>=</a:t>
            </a:r>
            <a:r>
              <a:rPr lang="en-US" sz="1600" b="0" dirty="0">
                <a:solidFill>
                  <a:srgbClr val="3B3B3B"/>
                </a:solidFill>
                <a:effectLst/>
                <a:latin typeface="Menlo" panose="020B0609030804020204" pitchFamily="49" charset="0"/>
              </a:rPr>
              <a:t> </a:t>
            </a:r>
            <a:r>
              <a:rPr lang="en-US" sz="1600" b="0" dirty="0">
                <a:solidFill>
                  <a:srgbClr val="A31515"/>
                </a:solidFill>
                <a:effectLst/>
                <a:latin typeface="Menlo" panose="020B0609030804020204" pitchFamily="49" charset="0"/>
              </a:rPr>
              <a:t>"Success (drone ship)"</a:t>
            </a:r>
            <a:r>
              <a:rPr lang="en-US" sz="1600" b="0" dirty="0">
                <a:solidFill>
                  <a:srgbClr val="3B3B3B"/>
                </a:solidFill>
                <a:effectLst/>
                <a:latin typeface="Menlo" panose="020B0609030804020204" pitchFamily="49" charset="0"/>
              </a:rPr>
              <a:t> </a:t>
            </a:r>
            <a:r>
              <a:rPr lang="en-US" sz="1600" b="0" dirty="0">
                <a:solidFill>
                  <a:srgbClr val="0000FF"/>
                </a:solidFill>
                <a:effectLst/>
                <a:latin typeface="Menlo" panose="020B0609030804020204" pitchFamily="49" charset="0"/>
              </a:rPr>
              <a:t>and</a:t>
            </a:r>
            <a:r>
              <a:rPr lang="en-US" sz="1600" b="0" dirty="0">
                <a:solidFill>
                  <a:srgbClr val="3B3B3B"/>
                </a:solidFill>
                <a:effectLst/>
                <a:latin typeface="Menlo" panose="020B0609030804020204" pitchFamily="49" charset="0"/>
              </a:rPr>
              <a:t> </a:t>
            </a:r>
            <a:r>
              <a:rPr lang="en-US" sz="1600" b="0" dirty="0">
                <a:solidFill>
                  <a:srgbClr val="A31515"/>
                </a:solidFill>
                <a:effectLst/>
                <a:latin typeface="Menlo" panose="020B0609030804020204" pitchFamily="49" charset="0"/>
              </a:rPr>
              <a:t>"PAYLOAD_MASS__KG_"</a:t>
            </a:r>
            <a:r>
              <a:rPr lang="en-US" sz="1600" b="0" dirty="0">
                <a:solidFill>
                  <a:srgbClr val="3B3B3B"/>
                </a:solidFill>
                <a:effectLst/>
                <a:latin typeface="Menlo" panose="020B0609030804020204" pitchFamily="49" charset="0"/>
              </a:rPr>
              <a:t> </a:t>
            </a:r>
            <a:r>
              <a:rPr lang="en-US" sz="1600" b="0" dirty="0">
                <a:solidFill>
                  <a:srgbClr val="000000"/>
                </a:solidFill>
                <a:effectLst/>
                <a:latin typeface="Menlo" panose="020B0609030804020204" pitchFamily="49" charset="0"/>
              </a:rPr>
              <a:t>&gt;</a:t>
            </a:r>
            <a:r>
              <a:rPr lang="en-US" sz="1600" b="0" dirty="0">
                <a:solidFill>
                  <a:srgbClr val="3B3B3B"/>
                </a:solidFill>
                <a:effectLst/>
                <a:latin typeface="Menlo" panose="020B0609030804020204" pitchFamily="49" charset="0"/>
              </a:rPr>
              <a:t> </a:t>
            </a:r>
            <a:r>
              <a:rPr lang="en-US" sz="1600" b="0" dirty="0">
                <a:solidFill>
                  <a:srgbClr val="098658"/>
                </a:solidFill>
                <a:effectLst/>
                <a:latin typeface="Menlo" panose="020B0609030804020204" pitchFamily="49" charset="0"/>
              </a:rPr>
              <a:t>4000</a:t>
            </a:r>
            <a:r>
              <a:rPr lang="en-US" sz="1600" b="0" dirty="0">
                <a:solidFill>
                  <a:srgbClr val="3B3B3B"/>
                </a:solidFill>
                <a:effectLst/>
                <a:latin typeface="Menlo" panose="020B0609030804020204" pitchFamily="49" charset="0"/>
              </a:rPr>
              <a:t> AND </a:t>
            </a:r>
            <a:r>
              <a:rPr lang="en-US" sz="1600" b="0" dirty="0">
                <a:solidFill>
                  <a:srgbClr val="A31515"/>
                </a:solidFill>
                <a:effectLst/>
                <a:latin typeface="Menlo" panose="020B0609030804020204" pitchFamily="49" charset="0"/>
              </a:rPr>
              <a:t>"PAYLOAD_MASS__KG_"</a:t>
            </a:r>
            <a:r>
              <a:rPr lang="en-US" sz="1600" b="0" dirty="0">
                <a:solidFill>
                  <a:srgbClr val="3B3B3B"/>
                </a:solidFill>
                <a:effectLst/>
                <a:latin typeface="Menlo" panose="020B0609030804020204" pitchFamily="49" charset="0"/>
              </a:rPr>
              <a:t> </a:t>
            </a:r>
            <a:r>
              <a:rPr lang="en-US" sz="1600" b="0" dirty="0">
                <a:solidFill>
                  <a:srgbClr val="000000"/>
                </a:solidFill>
                <a:effectLst/>
                <a:latin typeface="Menlo" panose="020B0609030804020204" pitchFamily="49" charset="0"/>
              </a:rPr>
              <a:t>&lt;</a:t>
            </a:r>
            <a:r>
              <a:rPr lang="en-US" sz="1600" b="0" dirty="0">
                <a:solidFill>
                  <a:srgbClr val="3B3B3B"/>
                </a:solidFill>
                <a:effectLst/>
                <a:latin typeface="Menlo" panose="020B0609030804020204" pitchFamily="49" charset="0"/>
              </a:rPr>
              <a:t> </a:t>
            </a:r>
            <a:r>
              <a:rPr lang="en-US" sz="1600" b="0" dirty="0">
                <a:solidFill>
                  <a:srgbClr val="098658"/>
                </a:solidFill>
                <a:effectLst/>
                <a:latin typeface="Menlo" panose="020B0609030804020204" pitchFamily="49" charset="0"/>
              </a:rPr>
              <a:t>6000</a:t>
            </a:r>
            <a:endParaRPr lang="en-US" sz="1600" b="0" dirty="0">
              <a:solidFill>
                <a:srgbClr val="3B3B3B"/>
              </a:solidFill>
              <a:effectLst/>
              <a:latin typeface="Menlo" panose="020B0609030804020204" pitchFamily="49"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This filters the data by landing outcome and payload mass and returns the booster versions</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F426DAD5-B8F9-0F82-1C80-0952E4559547}"/>
              </a:ext>
            </a:extLst>
          </p:cNvPr>
          <p:cNvGraphicFramePr>
            <a:graphicFrameLocks noGrp="1"/>
          </p:cNvGraphicFramePr>
          <p:nvPr>
            <p:extLst>
              <p:ext uri="{D42A27DB-BD31-4B8C-83A1-F6EECF244321}">
                <p14:modId xmlns:p14="http://schemas.microsoft.com/office/powerpoint/2010/main" val="620972783"/>
              </p:ext>
            </p:extLst>
          </p:nvPr>
        </p:nvGraphicFramePr>
        <p:xfrm>
          <a:off x="1821936" y="2501900"/>
          <a:ext cx="1736811" cy="1854200"/>
        </p:xfrm>
        <a:graphic>
          <a:graphicData uri="http://schemas.openxmlformats.org/drawingml/2006/table">
            <a:tbl>
              <a:tblPr firstRow="1" bandRow="1">
                <a:tableStyleId>{5940675A-B579-460E-94D1-54222C63F5DA}</a:tableStyleId>
              </a:tblPr>
              <a:tblGrid>
                <a:gridCol w="1736811">
                  <a:extLst>
                    <a:ext uri="{9D8B030D-6E8A-4147-A177-3AD203B41FA5}">
                      <a16:colId xmlns:a16="http://schemas.microsoft.com/office/drawing/2014/main" val="2838983211"/>
                    </a:ext>
                  </a:extLst>
                </a:gridCol>
              </a:tblGrid>
              <a:tr h="370840">
                <a:tc>
                  <a:txBody>
                    <a:bodyPr/>
                    <a:lstStyle/>
                    <a:p>
                      <a:pPr algn="r" fontAlgn="ctr"/>
                      <a:r>
                        <a:rPr lang="en-US">
                          <a:effectLst/>
                        </a:rPr>
                        <a:t>Booster_Version</a:t>
                      </a:r>
                    </a:p>
                  </a:txBody>
                  <a:tcPr marL="76200" marR="76200" marT="38100" marB="38100" anchor="ctr"/>
                </a:tc>
                <a:extLst>
                  <a:ext uri="{0D108BD9-81ED-4DB2-BD59-A6C34878D82A}">
                    <a16:rowId xmlns:a16="http://schemas.microsoft.com/office/drawing/2014/main" val="1268867523"/>
                  </a:ext>
                </a:extLst>
              </a:tr>
              <a:tr h="370840">
                <a:tc>
                  <a:txBody>
                    <a:bodyPr/>
                    <a:lstStyle/>
                    <a:p>
                      <a:r>
                        <a:rPr lang="en-US">
                          <a:effectLst/>
                        </a:rPr>
                        <a:t>F9 FT B1022</a:t>
                      </a:r>
                    </a:p>
                  </a:txBody>
                  <a:tcPr marL="76200" marR="76200" marT="38100" marB="38100" anchor="ctr"/>
                </a:tc>
                <a:extLst>
                  <a:ext uri="{0D108BD9-81ED-4DB2-BD59-A6C34878D82A}">
                    <a16:rowId xmlns:a16="http://schemas.microsoft.com/office/drawing/2014/main" val="3653360233"/>
                  </a:ext>
                </a:extLst>
              </a:tr>
              <a:tr h="370840">
                <a:tc>
                  <a:txBody>
                    <a:bodyPr/>
                    <a:lstStyle/>
                    <a:p>
                      <a:r>
                        <a:rPr lang="en-US" dirty="0">
                          <a:effectLst/>
                        </a:rPr>
                        <a:t>F9 FT B1026</a:t>
                      </a:r>
                    </a:p>
                  </a:txBody>
                  <a:tcPr marL="76200" marR="76200" marT="38100" marB="38100" anchor="ctr"/>
                </a:tc>
                <a:extLst>
                  <a:ext uri="{0D108BD9-81ED-4DB2-BD59-A6C34878D82A}">
                    <a16:rowId xmlns:a16="http://schemas.microsoft.com/office/drawing/2014/main" val="395397995"/>
                  </a:ext>
                </a:extLst>
              </a:tr>
              <a:tr h="370840">
                <a:tc>
                  <a:txBody>
                    <a:bodyPr/>
                    <a:lstStyle/>
                    <a:p>
                      <a:r>
                        <a:rPr lang="en-US">
                          <a:effectLst/>
                        </a:rPr>
                        <a:t>F9 FT B1021.2</a:t>
                      </a:r>
                    </a:p>
                  </a:txBody>
                  <a:tcPr marL="76200" marR="76200" marT="38100" marB="38100" anchor="ctr"/>
                </a:tc>
                <a:extLst>
                  <a:ext uri="{0D108BD9-81ED-4DB2-BD59-A6C34878D82A}">
                    <a16:rowId xmlns:a16="http://schemas.microsoft.com/office/drawing/2014/main" val="171980488"/>
                  </a:ext>
                </a:extLst>
              </a:tr>
              <a:tr h="370840">
                <a:tc>
                  <a:txBody>
                    <a:bodyPr/>
                    <a:lstStyle/>
                    <a:p>
                      <a:r>
                        <a:rPr lang="en-US" dirty="0">
                          <a:effectLst/>
                        </a:rPr>
                        <a:t>F9 FT B1031.2</a:t>
                      </a:r>
                    </a:p>
                  </a:txBody>
                  <a:tcPr marL="76200" marR="76200" marT="38100" marB="38100" anchor="ctr"/>
                </a:tc>
                <a:extLst>
                  <a:ext uri="{0D108BD9-81ED-4DB2-BD59-A6C34878D82A}">
                    <a16:rowId xmlns:a16="http://schemas.microsoft.com/office/drawing/2014/main" val="1261422443"/>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91916"/>
            <a:ext cx="10326708" cy="4307305"/>
          </a:xfrm>
          <a:prstGeom prst="rect">
            <a:avLst/>
          </a:prstGeom>
        </p:spPr>
        <p:txBody>
          <a:bodyPr lIns="91440" tIns="45720" rIns="91440" bIns="45720" anchor="t">
            <a:normAutofit fontScale="925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 gathered data from SpaceX using the SpaceX </a:t>
            </a:r>
            <a:r>
              <a:rPr lang="en-US" sz="2200" dirty="0" err="1">
                <a:solidFill>
                  <a:schemeClr val="accent3">
                    <a:lumMod val="25000"/>
                  </a:schemeClr>
                </a:solidFill>
                <a:latin typeface="Abadi" panose="020B0604020104020204" pitchFamily="34" charset="0"/>
              </a:rPr>
              <a:t>api</a:t>
            </a:r>
            <a:r>
              <a:rPr lang="en-US" sz="2200" dirty="0">
                <a:solidFill>
                  <a:schemeClr val="accent3">
                    <a:lumMod val="25000"/>
                  </a:schemeClr>
                </a:solidFill>
                <a:latin typeface="Abadi" panose="020B0604020104020204" pitchFamily="34" charset="0"/>
              </a:rPr>
              <a:t> and data from Wikipedia through web scraping.  I then cleaned the data, retaining necessary columns to predict whether a booster rocket landed safely for reuse.</a:t>
            </a:r>
          </a:p>
          <a:p>
            <a:pPr>
              <a:lnSpc>
                <a:spcPct val="100000"/>
              </a:lnSpc>
              <a:spcBef>
                <a:spcPts val="1400"/>
              </a:spcBef>
            </a:pPr>
            <a:r>
              <a:rPr lang="en-US" sz="2200" dirty="0">
                <a:solidFill>
                  <a:schemeClr val="accent3">
                    <a:lumMod val="25000"/>
                  </a:schemeClr>
                </a:solidFill>
                <a:latin typeface="Abadi" panose="020B0604020104020204" pitchFamily="34" charset="0"/>
              </a:rPr>
              <a:t>Using SQL, Pandas, and </a:t>
            </a:r>
            <a:r>
              <a:rPr lang="en-US" sz="2200" dirty="0" err="1">
                <a:solidFill>
                  <a:schemeClr val="accent3">
                    <a:lumMod val="25000"/>
                  </a:schemeClr>
                </a:solidFill>
                <a:latin typeface="Abadi" panose="020B0604020104020204" pitchFamily="34" charset="0"/>
              </a:rPr>
              <a:t>MatplotLib</a:t>
            </a:r>
            <a:r>
              <a:rPr lang="en-US" sz="2200" dirty="0">
                <a:solidFill>
                  <a:schemeClr val="accent3">
                    <a:lumMod val="25000"/>
                  </a:schemeClr>
                </a:solidFill>
                <a:latin typeface="Abadi" panose="020B0604020104020204" pitchFamily="34" charset="0"/>
              </a:rPr>
              <a:t>, I explored the data through statistics and visualization to suggest further paths for analysis.  I used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and Dash to create interactive visualizations for deeper understanding.</a:t>
            </a:r>
          </a:p>
          <a:p>
            <a:pPr>
              <a:lnSpc>
                <a:spcPct val="100000"/>
              </a:lnSpc>
              <a:spcBef>
                <a:spcPts val="1400"/>
              </a:spcBef>
            </a:pPr>
            <a:r>
              <a:rPr lang="en-US" sz="2200" dirty="0">
                <a:solidFill>
                  <a:schemeClr val="accent3">
                    <a:lumMod val="25000"/>
                  </a:schemeClr>
                </a:solidFill>
                <a:latin typeface="Abadi" panose="020B0604020104020204" pitchFamily="34" charset="0"/>
              </a:rPr>
              <a:t>Using that data, I was able to determine several of the key factors, including launch site, booster version, and payload weight, that determined a successful launch/return.  </a:t>
            </a:r>
          </a:p>
          <a:p>
            <a:pPr>
              <a:lnSpc>
                <a:spcPct val="100000"/>
              </a:lnSpc>
              <a:spcBef>
                <a:spcPts val="1400"/>
              </a:spcBef>
            </a:pPr>
            <a:r>
              <a:rPr lang="en-US" sz="2200" dirty="0">
                <a:solidFill>
                  <a:schemeClr val="accent3">
                    <a:lumMod val="25000"/>
                  </a:schemeClr>
                </a:solidFill>
                <a:latin typeface="Abadi" panose="020B0604020104020204" pitchFamily="34" charset="0"/>
              </a:rPr>
              <a:t>Finally, I conducted predictive analysis using logistic regression, decision tree, support vector machine, and k-nearest neighbors models to determine the likelihood of a successful launch/return.  With the data above, most models had 94% accuracy.</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number of successful and failure mission outcomes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This is the result of the following query:  </a:t>
            </a:r>
            <a:r>
              <a:rPr lang="en-US" sz="1600" b="0" dirty="0">
                <a:solidFill>
                  <a:srgbClr val="000000"/>
                </a:solidFill>
                <a:effectLst/>
                <a:latin typeface="Menlo" panose="020B0609030804020204" pitchFamily="49" charset="0"/>
              </a:rPr>
              <a:t>%</a:t>
            </a:r>
            <a:r>
              <a:rPr lang="en-US" sz="1600" b="0" dirty="0" err="1">
                <a:solidFill>
                  <a:srgbClr val="3B3B3B"/>
                </a:solidFill>
                <a:effectLst/>
                <a:latin typeface="Menlo" panose="020B0609030804020204" pitchFamily="49" charset="0"/>
              </a:rPr>
              <a:t>sql</a:t>
            </a:r>
            <a:r>
              <a:rPr lang="en-US" sz="1600" b="0" dirty="0">
                <a:solidFill>
                  <a:srgbClr val="3B3B3B"/>
                </a:solidFill>
                <a:effectLst/>
                <a:latin typeface="Menlo" panose="020B0609030804020204" pitchFamily="49" charset="0"/>
              </a:rPr>
              <a:t> select </a:t>
            </a:r>
            <a:r>
              <a:rPr lang="en-US" sz="1600" b="0" dirty="0">
                <a:solidFill>
                  <a:srgbClr val="A31515"/>
                </a:solidFill>
                <a:effectLst/>
                <a:latin typeface="Menlo" panose="020B0609030804020204" pitchFamily="49" charset="0"/>
              </a:rPr>
              <a:t>"</a:t>
            </a:r>
            <a:r>
              <a:rPr lang="en-US" sz="1600" b="0" dirty="0" err="1">
                <a:solidFill>
                  <a:srgbClr val="A31515"/>
                </a:solidFill>
                <a:effectLst/>
                <a:latin typeface="Menlo" panose="020B0609030804020204" pitchFamily="49" charset="0"/>
              </a:rPr>
              <a:t>Mission_Outcome</a:t>
            </a:r>
            <a:r>
              <a:rPr lang="en-US" sz="1600" b="0" dirty="0">
                <a:solidFill>
                  <a:srgbClr val="A31515"/>
                </a:solidFill>
                <a:effectLst/>
                <a:latin typeface="Menlo" panose="020B0609030804020204" pitchFamily="49" charset="0"/>
              </a:rPr>
              <a:t>"</a:t>
            </a:r>
            <a:r>
              <a:rPr lang="en-US" sz="1600" b="0" dirty="0">
                <a:solidFill>
                  <a:srgbClr val="3B3B3B"/>
                </a:solidFill>
                <a:effectLst/>
                <a:latin typeface="Menlo" panose="020B0609030804020204" pitchFamily="49" charset="0"/>
              </a:rPr>
              <a:t>, count(</a:t>
            </a:r>
            <a:r>
              <a:rPr lang="en-US" sz="1600" b="0" dirty="0">
                <a:solidFill>
                  <a:srgbClr val="000000"/>
                </a:solidFill>
                <a:effectLst/>
                <a:latin typeface="Menlo" panose="020B0609030804020204" pitchFamily="49" charset="0"/>
              </a:rPr>
              <a:t>*</a:t>
            </a:r>
            <a:r>
              <a:rPr lang="en-US" sz="1600" b="0" dirty="0">
                <a:solidFill>
                  <a:srgbClr val="3B3B3B"/>
                </a:solidFill>
                <a:effectLst/>
                <a:latin typeface="Menlo" panose="020B0609030804020204" pitchFamily="49" charset="0"/>
              </a:rPr>
              <a:t>) AS </a:t>
            </a:r>
            <a:r>
              <a:rPr lang="en-US" sz="1600" b="0" dirty="0">
                <a:solidFill>
                  <a:srgbClr val="A31515"/>
                </a:solidFill>
                <a:effectLst/>
                <a:latin typeface="Menlo" panose="020B0609030804020204" pitchFamily="49" charset="0"/>
              </a:rPr>
              <a:t>"Count"</a:t>
            </a:r>
            <a:r>
              <a:rPr lang="en-US" sz="1600" b="0" dirty="0">
                <a:solidFill>
                  <a:srgbClr val="3B3B3B"/>
                </a:solidFill>
                <a:effectLst/>
                <a:latin typeface="Menlo" panose="020B0609030804020204" pitchFamily="49" charset="0"/>
              </a:rPr>
              <a:t> </a:t>
            </a:r>
            <a:r>
              <a:rPr lang="en-US" sz="1600" b="0" dirty="0">
                <a:solidFill>
                  <a:srgbClr val="AF00DB"/>
                </a:solidFill>
                <a:effectLst/>
                <a:latin typeface="Menlo" panose="020B0609030804020204" pitchFamily="49" charset="0"/>
              </a:rPr>
              <a:t>from</a:t>
            </a:r>
            <a:r>
              <a:rPr lang="en-US" sz="1600" b="0" dirty="0">
                <a:solidFill>
                  <a:srgbClr val="3B3B3B"/>
                </a:solidFill>
                <a:effectLst/>
                <a:latin typeface="Menlo" panose="020B0609030804020204" pitchFamily="49" charset="0"/>
              </a:rPr>
              <a:t> SPACEXTBL group by </a:t>
            </a:r>
            <a:r>
              <a:rPr lang="en-US" sz="1600" b="0" dirty="0">
                <a:solidFill>
                  <a:srgbClr val="A31515"/>
                </a:solidFill>
                <a:effectLst/>
                <a:latin typeface="Menlo" panose="020B0609030804020204" pitchFamily="49" charset="0"/>
              </a:rPr>
              <a:t>"</a:t>
            </a:r>
            <a:r>
              <a:rPr lang="en-US" sz="1600" b="0" dirty="0" err="1">
                <a:solidFill>
                  <a:srgbClr val="A31515"/>
                </a:solidFill>
                <a:effectLst/>
                <a:latin typeface="Menlo" panose="020B0609030804020204" pitchFamily="49" charset="0"/>
              </a:rPr>
              <a:t>Mission_Outcome</a:t>
            </a:r>
            <a:r>
              <a:rPr lang="en-US" sz="1600" b="0" dirty="0">
                <a:solidFill>
                  <a:srgbClr val="A31515"/>
                </a:solidFill>
                <a:effectLst/>
                <a:latin typeface="Menlo" panose="020B0609030804020204" pitchFamily="49" charset="0"/>
              </a:rPr>
              <a:t>"</a:t>
            </a:r>
            <a:endParaRPr lang="en-US" sz="1600" b="0" dirty="0">
              <a:solidFill>
                <a:srgbClr val="3B3B3B"/>
              </a:solidFill>
              <a:effectLst/>
              <a:latin typeface="Menlo" panose="020B0609030804020204" pitchFamily="49"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This counted each category in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and returned a new column of Count for each </a:t>
            </a:r>
            <a:r>
              <a:rPr lang="en-US" sz="2200" dirty="0" err="1">
                <a:solidFill>
                  <a:schemeClr val="accent3">
                    <a:lumMod val="25000"/>
                  </a:schemeClr>
                </a:solidFill>
                <a:latin typeface="Abadi" panose="020B0604020104020204" pitchFamily="34" charset="0"/>
              </a:rPr>
              <a:t>Mission_Outcome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067D7D47-6C97-CE8E-8EEE-847FDAD605A2}"/>
              </a:ext>
            </a:extLst>
          </p:cNvPr>
          <p:cNvGraphicFramePr>
            <a:graphicFrameLocks noGrp="1"/>
          </p:cNvGraphicFramePr>
          <p:nvPr>
            <p:extLst>
              <p:ext uri="{D42A27DB-BD31-4B8C-83A1-F6EECF244321}">
                <p14:modId xmlns:p14="http://schemas.microsoft.com/office/powerpoint/2010/main" val="246348543"/>
              </p:ext>
            </p:extLst>
          </p:nvPr>
        </p:nvGraphicFramePr>
        <p:xfrm>
          <a:off x="2415060" y="2552700"/>
          <a:ext cx="5122562" cy="1752600"/>
        </p:xfrm>
        <a:graphic>
          <a:graphicData uri="http://schemas.openxmlformats.org/drawingml/2006/table">
            <a:tbl>
              <a:tblPr firstRow="1" bandRow="1">
                <a:tableStyleId>{5C22544A-7EE6-4342-B048-85BDC9FD1C3A}</a:tableStyleId>
              </a:tblPr>
              <a:tblGrid>
                <a:gridCol w="2561281">
                  <a:extLst>
                    <a:ext uri="{9D8B030D-6E8A-4147-A177-3AD203B41FA5}">
                      <a16:colId xmlns:a16="http://schemas.microsoft.com/office/drawing/2014/main" val="1975726662"/>
                    </a:ext>
                  </a:extLst>
                </a:gridCol>
                <a:gridCol w="2561281">
                  <a:extLst>
                    <a:ext uri="{9D8B030D-6E8A-4147-A177-3AD203B41FA5}">
                      <a16:colId xmlns:a16="http://schemas.microsoft.com/office/drawing/2014/main" val="1177370338"/>
                    </a:ext>
                  </a:extLst>
                </a:gridCol>
              </a:tblGrid>
              <a:tr h="370840">
                <a:tc>
                  <a:txBody>
                    <a:bodyPr/>
                    <a:lstStyle/>
                    <a:p>
                      <a:pPr algn="l" fontAlgn="ctr"/>
                      <a:r>
                        <a:rPr lang="en-US" b="1">
                          <a:effectLst/>
                        </a:rPr>
                        <a:t>Mission_Outcome</a:t>
                      </a:r>
                    </a:p>
                  </a:txBody>
                  <a:tcPr anchor="ctr"/>
                </a:tc>
                <a:tc>
                  <a:txBody>
                    <a:bodyPr/>
                    <a:lstStyle/>
                    <a:p>
                      <a:pPr algn="l" fontAlgn="ctr"/>
                      <a:r>
                        <a:rPr lang="en-US" b="1">
                          <a:effectLst/>
                        </a:rPr>
                        <a:t>Count</a:t>
                      </a:r>
                    </a:p>
                  </a:txBody>
                  <a:tcPr anchor="ctr"/>
                </a:tc>
                <a:extLst>
                  <a:ext uri="{0D108BD9-81ED-4DB2-BD59-A6C34878D82A}">
                    <a16:rowId xmlns:a16="http://schemas.microsoft.com/office/drawing/2014/main" val="804200838"/>
                  </a:ext>
                </a:extLst>
              </a:tr>
              <a:tr h="370840">
                <a:tc>
                  <a:txBody>
                    <a:bodyPr/>
                    <a:lstStyle/>
                    <a:p>
                      <a:pPr algn="l" fontAlgn="ctr"/>
                      <a:r>
                        <a:rPr lang="en-US">
                          <a:effectLst/>
                        </a:rPr>
                        <a:t>Failure (in flight)</a:t>
                      </a:r>
                    </a:p>
                  </a:txBody>
                  <a:tcPr anchor="ctr"/>
                </a:tc>
                <a:tc>
                  <a:txBody>
                    <a:bodyPr/>
                    <a:lstStyle/>
                    <a:p>
                      <a:pPr algn="l" fontAlgn="ctr"/>
                      <a:r>
                        <a:rPr lang="en-US">
                          <a:effectLst/>
                        </a:rPr>
                        <a:t>1</a:t>
                      </a:r>
                    </a:p>
                  </a:txBody>
                  <a:tcPr anchor="ctr"/>
                </a:tc>
                <a:extLst>
                  <a:ext uri="{0D108BD9-81ED-4DB2-BD59-A6C34878D82A}">
                    <a16:rowId xmlns:a16="http://schemas.microsoft.com/office/drawing/2014/main" val="3075558333"/>
                  </a:ext>
                </a:extLst>
              </a:tr>
              <a:tr h="370840">
                <a:tc>
                  <a:txBody>
                    <a:bodyPr/>
                    <a:lstStyle/>
                    <a:p>
                      <a:pPr algn="l" fontAlgn="ctr"/>
                      <a:r>
                        <a:rPr lang="en-US" dirty="0">
                          <a:effectLst/>
                        </a:rPr>
                        <a:t>Success</a:t>
                      </a:r>
                    </a:p>
                  </a:txBody>
                  <a:tcPr anchor="ctr"/>
                </a:tc>
                <a:tc>
                  <a:txBody>
                    <a:bodyPr/>
                    <a:lstStyle/>
                    <a:p>
                      <a:pPr algn="l" fontAlgn="ctr"/>
                      <a:r>
                        <a:rPr lang="en-US" dirty="0">
                          <a:effectLst/>
                        </a:rPr>
                        <a:t>99</a:t>
                      </a:r>
                    </a:p>
                  </a:txBody>
                  <a:tcPr anchor="ctr"/>
                </a:tc>
                <a:extLst>
                  <a:ext uri="{0D108BD9-81ED-4DB2-BD59-A6C34878D82A}">
                    <a16:rowId xmlns:a16="http://schemas.microsoft.com/office/drawing/2014/main" val="390792618"/>
                  </a:ext>
                </a:extLst>
              </a:tr>
              <a:tr h="370840">
                <a:tc>
                  <a:txBody>
                    <a:bodyPr/>
                    <a:lstStyle/>
                    <a:p>
                      <a:pPr algn="l" fontAlgn="ctr"/>
                      <a:r>
                        <a:rPr lang="en-US" dirty="0">
                          <a:effectLst/>
                        </a:rPr>
                        <a:t>Success (payload status unclear)</a:t>
                      </a:r>
                    </a:p>
                  </a:txBody>
                  <a:tcPr anchor="ctr"/>
                </a:tc>
                <a:tc>
                  <a:txBody>
                    <a:bodyPr/>
                    <a:lstStyle/>
                    <a:p>
                      <a:pPr algn="l" fontAlgn="ctr"/>
                      <a:r>
                        <a:rPr lang="en-US" dirty="0">
                          <a:effectLst/>
                        </a:rPr>
                        <a:t>1</a:t>
                      </a:r>
                    </a:p>
                  </a:txBody>
                  <a:tcPr anchor="ctr"/>
                </a:tc>
                <a:extLst>
                  <a:ext uri="{0D108BD9-81ED-4DB2-BD59-A6C34878D82A}">
                    <a16:rowId xmlns:a16="http://schemas.microsoft.com/office/drawing/2014/main" val="1746525647"/>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names of the booster which have carried the </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This resulted from this query:</a:t>
            </a:r>
            <a:br>
              <a:rPr lang="en-US" sz="2200" dirty="0">
                <a:solidFill>
                  <a:schemeClr val="accent3">
                    <a:lumMod val="25000"/>
                  </a:schemeClr>
                </a:solidFill>
                <a:latin typeface="Abadi" panose="020B0604020104020204" pitchFamily="34" charset="0"/>
              </a:rPr>
            </a:br>
            <a:r>
              <a:rPr lang="en-US" sz="1600" b="0" dirty="0">
                <a:solidFill>
                  <a:srgbClr val="000000"/>
                </a:solidFill>
                <a:effectLst/>
                <a:latin typeface="Menlo" panose="020B0609030804020204" pitchFamily="49" charset="0"/>
              </a:rPr>
              <a:t>%</a:t>
            </a:r>
            <a:r>
              <a:rPr lang="en-US" sz="1600" b="0" dirty="0" err="1">
                <a:solidFill>
                  <a:srgbClr val="3B3B3B"/>
                </a:solidFill>
                <a:effectLst/>
                <a:latin typeface="Menlo" panose="020B0609030804020204" pitchFamily="49" charset="0"/>
              </a:rPr>
              <a:t>sql</a:t>
            </a:r>
            <a:r>
              <a:rPr lang="en-US" sz="1600" b="0" dirty="0">
                <a:solidFill>
                  <a:srgbClr val="3B3B3B"/>
                </a:solidFill>
                <a:effectLst/>
                <a:latin typeface="Menlo" panose="020B0609030804020204" pitchFamily="49" charset="0"/>
              </a:rPr>
              <a:t> select </a:t>
            </a:r>
            <a:r>
              <a:rPr lang="en-US" sz="1600" b="0" dirty="0">
                <a:solidFill>
                  <a:srgbClr val="A31515"/>
                </a:solidFill>
                <a:effectLst/>
                <a:latin typeface="Menlo" panose="020B0609030804020204" pitchFamily="49" charset="0"/>
              </a:rPr>
              <a:t>"</a:t>
            </a:r>
            <a:r>
              <a:rPr lang="en-US" sz="1600" b="0" dirty="0" err="1">
                <a:solidFill>
                  <a:srgbClr val="A31515"/>
                </a:solidFill>
                <a:effectLst/>
                <a:latin typeface="Menlo" panose="020B0609030804020204" pitchFamily="49" charset="0"/>
              </a:rPr>
              <a:t>Booster_Version</a:t>
            </a:r>
            <a:r>
              <a:rPr lang="en-US" sz="1600" b="0" dirty="0">
                <a:solidFill>
                  <a:srgbClr val="A31515"/>
                </a:solidFill>
                <a:effectLst/>
                <a:latin typeface="Menlo" panose="020B0609030804020204" pitchFamily="49" charset="0"/>
              </a:rPr>
              <a:t>"</a:t>
            </a:r>
            <a:r>
              <a:rPr lang="en-US" sz="1600" b="0" dirty="0">
                <a:solidFill>
                  <a:srgbClr val="3B3B3B"/>
                </a:solidFill>
                <a:effectLst/>
                <a:latin typeface="Menlo" panose="020B0609030804020204" pitchFamily="49" charset="0"/>
              </a:rPr>
              <a:t> </a:t>
            </a:r>
            <a:r>
              <a:rPr lang="en-US" sz="1600" b="0" dirty="0">
                <a:solidFill>
                  <a:srgbClr val="AF00DB"/>
                </a:solidFill>
                <a:effectLst/>
                <a:latin typeface="Menlo" panose="020B0609030804020204" pitchFamily="49" charset="0"/>
              </a:rPr>
              <a:t>from</a:t>
            </a:r>
            <a:r>
              <a:rPr lang="en-US" sz="1600" b="0" dirty="0">
                <a:solidFill>
                  <a:srgbClr val="3B3B3B"/>
                </a:solidFill>
                <a:effectLst/>
                <a:latin typeface="Menlo" panose="020B0609030804020204" pitchFamily="49" charset="0"/>
              </a:rPr>
              <a:t> SPACEXTBL </a:t>
            </a:r>
            <a:br>
              <a:rPr lang="en-US" sz="1600" b="0" dirty="0">
                <a:solidFill>
                  <a:srgbClr val="3B3B3B"/>
                </a:solidFill>
                <a:effectLst/>
                <a:latin typeface="Menlo" panose="020B0609030804020204" pitchFamily="49" charset="0"/>
              </a:rPr>
            </a:br>
            <a:r>
              <a:rPr lang="en-US" sz="1600" b="0" dirty="0">
                <a:solidFill>
                  <a:srgbClr val="3B3B3B"/>
                </a:solidFill>
                <a:effectLst/>
                <a:latin typeface="Menlo" panose="020B0609030804020204" pitchFamily="49" charset="0"/>
              </a:rPr>
              <a:t>where </a:t>
            </a:r>
            <a:r>
              <a:rPr lang="en-US" sz="1600" b="0" dirty="0">
                <a:solidFill>
                  <a:srgbClr val="A31515"/>
                </a:solidFill>
                <a:effectLst/>
                <a:latin typeface="Menlo" panose="020B0609030804020204" pitchFamily="49" charset="0"/>
              </a:rPr>
              <a:t>"PAYLOAD_MASS__KG_"</a:t>
            </a:r>
            <a:r>
              <a:rPr lang="en-US" sz="1600" b="0" dirty="0">
                <a:solidFill>
                  <a:srgbClr val="3B3B3B"/>
                </a:solidFill>
                <a:effectLst/>
                <a:latin typeface="Menlo" panose="020B0609030804020204" pitchFamily="49" charset="0"/>
              </a:rPr>
              <a:t> </a:t>
            </a:r>
            <a:r>
              <a:rPr lang="en-US" sz="1600" b="0" dirty="0">
                <a:solidFill>
                  <a:srgbClr val="000000"/>
                </a:solidFill>
                <a:effectLst/>
                <a:latin typeface="Menlo" panose="020B0609030804020204" pitchFamily="49" charset="0"/>
              </a:rPr>
              <a:t>=</a:t>
            </a:r>
            <a:r>
              <a:rPr lang="en-US" sz="1600" b="0" dirty="0">
                <a:solidFill>
                  <a:srgbClr val="3B3B3B"/>
                </a:solidFill>
                <a:effectLst/>
                <a:latin typeface="Menlo" panose="020B0609030804020204" pitchFamily="49" charset="0"/>
              </a:rPr>
              <a:t> </a:t>
            </a:r>
            <a:br>
              <a:rPr lang="en-US" sz="1600" b="0" dirty="0">
                <a:solidFill>
                  <a:srgbClr val="3B3B3B"/>
                </a:solidFill>
                <a:effectLst/>
                <a:latin typeface="Menlo" panose="020B0609030804020204" pitchFamily="49" charset="0"/>
              </a:rPr>
            </a:br>
            <a:r>
              <a:rPr lang="en-US" sz="1600" b="0" dirty="0">
                <a:solidFill>
                  <a:srgbClr val="3B3B3B"/>
                </a:solidFill>
                <a:effectLst/>
                <a:latin typeface="Menlo" panose="020B0609030804020204" pitchFamily="49" charset="0"/>
              </a:rPr>
              <a:t>(select </a:t>
            </a:r>
            <a:r>
              <a:rPr lang="en-US" sz="1600" b="0" dirty="0">
                <a:solidFill>
                  <a:srgbClr val="795E26"/>
                </a:solidFill>
                <a:effectLst/>
                <a:latin typeface="Menlo" panose="020B0609030804020204" pitchFamily="49" charset="0"/>
              </a:rPr>
              <a:t>max</a:t>
            </a:r>
            <a:r>
              <a:rPr lang="en-US" sz="1600" b="0" dirty="0">
                <a:solidFill>
                  <a:srgbClr val="3B3B3B"/>
                </a:solidFill>
                <a:effectLst/>
                <a:latin typeface="Menlo" panose="020B0609030804020204" pitchFamily="49" charset="0"/>
              </a:rPr>
              <a:t>(PAYLOAD_MASS__KG_) </a:t>
            </a:r>
            <a:r>
              <a:rPr lang="en-US" sz="1600" b="0" dirty="0">
                <a:solidFill>
                  <a:srgbClr val="AF00DB"/>
                </a:solidFill>
                <a:effectLst/>
                <a:latin typeface="Menlo" panose="020B0609030804020204" pitchFamily="49" charset="0"/>
              </a:rPr>
              <a:t>from</a:t>
            </a:r>
            <a:r>
              <a:rPr lang="en-US" sz="1600" b="0" dirty="0">
                <a:solidFill>
                  <a:srgbClr val="3B3B3B"/>
                </a:solidFill>
                <a:effectLst/>
                <a:latin typeface="Menlo" panose="020B0609030804020204" pitchFamily="49" charset="0"/>
              </a:rPr>
              <a:t> SPACEXTBL)</a:t>
            </a:r>
          </a:p>
          <a:p>
            <a:pPr>
              <a:lnSpc>
                <a:spcPct val="100000"/>
              </a:lnSpc>
              <a:spcBef>
                <a:spcPts val="1400"/>
              </a:spcBef>
            </a:pPr>
            <a:r>
              <a:rPr lang="en-US" sz="2200" dirty="0">
                <a:solidFill>
                  <a:schemeClr val="accent3">
                    <a:lumMod val="25000"/>
                  </a:schemeClr>
                </a:solidFill>
                <a:latin typeface="Abadi" panose="020B0604020104020204" pitchFamily="34" charset="0"/>
              </a:rPr>
              <a:t>This identified the maximum payload mass, filtered </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the dataset to include only those with the maximum</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payload mass, and then selected the booster version</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from those results.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64B25905-6AA2-1FD3-18F3-09924AFBB099}"/>
              </a:ext>
            </a:extLst>
          </p:cNvPr>
          <p:cNvGraphicFramePr>
            <a:graphicFrameLocks noGrp="1"/>
          </p:cNvGraphicFramePr>
          <p:nvPr>
            <p:extLst>
              <p:ext uri="{D42A27DB-BD31-4B8C-83A1-F6EECF244321}">
                <p14:modId xmlns:p14="http://schemas.microsoft.com/office/powerpoint/2010/main" val="3588441230"/>
              </p:ext>
            </p:extLst>
          </p:nvPr>
        </p:nvGraphicFramePr>
        <p:xfrm>
          <a:off x="7468973" y="1365428"/>
          <a:ext cx="2737708" cy="4860964"/>
        </p:xfrm>
        <a:graphic>
          <a:graphicData uri="http://schemas.openxmlformats.org/drawingml/2006/table">
            <a:tbl>
              <a:tblPr firstRow="1" bandRow="1">
                <a:tableStyleId>{5C22544A-7EE6-4342-B048-85BDC9FD1C3A}</a:tableStyleId>
              </a:tblPr>
              <a:tblGrid>
                <a:gridCol w="2737708">
                  <a:extLst>
                    <a:ext uri="{9D8B030D-6E8A-4147-A177-3AD203B41FA5}">
                      <a16:colId xmlns:a16="http://schemas.microsoft.com/office/drawing/2014/main" val="2671414919"/>
                    </a:ext>
                  </a:extLst>
                </a:gridCol>
              </a:tblGrid>
              <a:tr h="410884">
                <a:tc>
                  <a:txBody>
                    <a:bodyPr/>
                    <a:lstStyle/>
                    <a:p>
                      <a:pPr algn="l" fontAlgn="ctr"/>
                      <a:r>
                        <a:rPr lang="en-US">
                          <a:effectLst/>
                        </a:rPr>
                        <a:t>Booster_Version</a:t>
                      </a:r>
                    </a:p>
                  </a:txBody>
                  <a:tcPr marL="76200" marR="76200" marT="38100" marB="38100" anchor="ctr"/>
                </a:tc>
                <a:extLst>
                  <a:ext uri="{0D108BD9-81ED-4DB2-BD59-A6C34878D82A}">
                    <a16:rowId xmlns:a16="http://schemas.microsoft.com/office/drawing/2014/main" val="638601703"/>
                  </a:ext>
                </a:extLst>
              </a:tr>
              <a:tr h="370840">
                <a:tc>
                  <a:txBody>
                    <a:bodyPr/>
                    <a:lstStyle/>
                    <a:p>
                      <a:pPr algn="l"/>
                      <a:r>
                        <a:rPr lang="en-US">
                          <a:effectLst/>
                        </a:rPr>
                        <a:t>F9 B5 B1048.4</a:t>
                      </a:r>
                    </a:p>
                  </a:txBody>
                  <a:tcPr marL="76200" marR="76200" marT="38100" marB="38100" anchor="ctr"/>
                </a:tc>
                <a:extLst>
                  <a:ext uri="{0D108BD9-81ED-4DB2-BD59-A6C34878D82A}">
                    <a16:rowId xmlns:a16="http://schemas.microsoft.com/office/drawing/2014/main" val="194333460"/>
                  </a:ext>
                </a:extLst>
              </a:tr>
              <a:tr h="370840">
                <a:tc>
                  <a:txBody>
                    <a:bodyPr/>
                    <a:lstStyle/>
                    <a:p>
                      <a:pPr algn="l"/>
                      <a:r>
                        <a:rPr lang="en-US">
                          <a:effectLst/>
                        </a:rPr>
                        <a:t>F9 B5 B1049.4</a:t>
                      </a:r>
                    </a:p>
                  </a:txBody>
                  <a:tcPr marL="76200" marR="76200" marT="38100" marB="38100" anchor="ctr"/>
                </a:tc>
                <a:extLst>
                  <a:ext uri="{0D108BD9-81ED-4DB2-BD59-A6C34878D82A}">
                    <a16:rowId xmlns:a16="http://schemas.microsoft.com/office/drawing/2014/main" val="4222596879"/>
                  </a:ext>
                </a:extLst>
              </a:tr>
              <a:tr h="370840">
                <a:tc>
                  <a:txBody>
                    <a:bodyPr/>
                    <a:lstStyle/>
                    <a:p>
                      <a:pPr algn="l"/>
                      <a:r>
                        <a:rPr lang="en-US">
                          <a:effectLst/>
                        </a:rPr>
                        <a:t>F9 B5 B1051.3</a:t>
                      </a:r>
                    </a:p>
                  </a:txBody>
                  <a:tcPr marL="76200" marR="76200" marT="38100" marB="38100" anchor="ctr"/>
                </a:tc>
                <a:extLst>
                  <a:ext uri="{0D108BD9-81ED-4DB2-BD59-A6C34878D82A}">
                    <a16:rowId xmlns:a16="http://schemas.microsoft.com/office/drawing/2014/main" val="490764367"/>
                  </a:ext>
                </a:extLst>
              </a:tr>
              <a:tr h="370840">
                <a:tc>
                  <a:txBody>
                    <a:bodyPr/>
                    <a:lstStyle/>
                    <a:p>
                      <a:pPr algn="l"/>
                      <a:r>
                        <a:rPr lang="en-US">
                          <a:effectLst/>
                        </a:rPr>
                        <a:t>F9 B5 B1056.4</a:t>
                      </a:r>
                    </a:p>
                  </a:txBody>
                  <a:tcPr marL="76200" marR="76200" marT="38100" marB="38100" anchor="ctr"/>
                </a:tc>
                <a:extLst>
                  <a:ext uri="{0D108BD9-81ED-4DB2-BD59-A6C34878D82A}">
                    <a16:rowId xmlns:a16="http://schemas.microsoft.com/office/drawing/2014/main" val="1263515384"/>
                  </a:ext>
                </a:extLst>
              </a:tr>
              <a:tr h="370840">
                <a:tc>
                  <a:txBody>
                    <a:bodyPr/>
                    <a:lstStyle/>
                    <a:p>
                      <a:pPr algn="l"/>
                      <a:r>
                        <a:rPr lang="en-US">
                          <a:effectLst/>
                        </a:rPr>
                        <a:t>F9 B5 B1048.5</a:t>
                      </a:r>
                    </a:p>
                  </a:txBody>
                  <a:tcPr marL="76200" marR="76200" marT="38100" marB="38100" anchor="ctr"/>
                </a:tc>
                <a:extLst>
                  <a:ext uri="{0D108BD9-81ED-4DB2-BD59-A6C34878D82A}">
                    <a16:rowId xmlns:a16="http://schemas.microsoft.com/office/drawing/2014/main" val="3858717173"/>
                  </a:ext>
                </a:extLst>
              </a:tr>
              <a:tr h="370840">
                <a:tc>
                  <a:txBody>
                    <a:bodyPr/>
                    <a:lstStyle/>
                    <a:p>
                      <a:pPr algn="l"/>
                      <a:r>
                        <a:rPr lang="en-US">
                          <a:effectLst/>
                        </a:rPr>
                        <a:t>F9 B5 B1051.4</a:t>
                      </a:r>
                    </a:p>
                  </a:txBody>
                  <a:tcPr marL="76200" marR="76200" marT="38100" marB="38100" anchor="ctr"/>
                </a:tc>
                <a:extLst>
                  <a:ext uri="{0D108BD9-81ED-4DB2-BD59-A6C34878D82A}">
                    <a16:rowId xmlns:a16="http://schemas.microsoft.com/office/drawing/2014/main" val="2642780181"/>
                  </a:ext>
                </a:extLst>
              </a:tr>
              <a:tr h="370840">
                <a:tc>
                  <a:txBody>
                    <a:bodyPr/>
                    <a:lstStyle/>
                    <a:p>
                      <a:pPr algn="l"/>
                      <a:r>
                        <a:rPr lang="en-US">
                          <a:effectLst/>
                        </a:rPr>
                        <a:t>F9 B5 B1049.5</a:t>
                      </a:r>
                    </a:p>
                  </a:txBody>
                  <a:tcPr marL="76200" marR="76200" marT="38100" marB="38100" anchor="ctr"/>
                </a:tc>
                <a:extLst>
                  <a:ext uri="{0D108BD9-81ED-4DB2-BD59-A6C34878D82A}">
                    <a16:rowId xmlns:a16="http://schemas.microsoft.com/office/drawing/2014/main" val="434479636"/>
                  </a:ext>
                </a:extLst>
              </a:tr>
              <a:tr h="370840">
                <a:tc>
                  <a:txBody>
                    <a:bodyPr/>
                    <a:lstStyle/>
                    <a:p>
                      <a:pPr algn="l"/>
                      <a:r>
                        <a:rPr lang="en-US">
                          <a:effectLst/>
                        </a:rPr>
                        <a:t>F9 B5 B1060.2</a:t>
                      </a:r>
                    </a:p>
                  </a:txBody>
                  <a:tcPr marL="76200" marR="76200" marT="38100" marB="38100" anchor="ctr"/>
                </a:tc>
                <a:extLst>
                  <a:ext uri="{0D108BD9-81ED-4DB2-BD59-A6C34878D82A}">
                    <a16:rowId xmlns:a16="http://schemas.microsoft.com/office/drawing/2014/main" val="482844947"/>
                  </a:ext>
                </a:extLst>
              </a:tr>
              <a:tr h="370840">
                <a:tc>
                  <a:txBody>
                    <a:bodyPr/>
                    <a:lstStyle/>
                    <a:p>
                      <a:pPr algn="l"/>
                      <a:r>
                        <a:rPr lang="en-US">
                          <a:effectLst/>
                        </a:rPr>
                        <a:t>F9 B5 B1058.3</a:t>
                      </a:r>
                    </a:p>
                  </a:txBody>
                  <a:tcPr marL="76200" marR="76200" marT="38100" marB="38100" anchor="ctr"/>
                </a:tc>
                <a:extLst>
                  <a:ext uri="{0D108BD9-81ED-4DB2-BD59-A6C34878D82A}">
                    <a16:rowId xmlns:a16="http://schemas.microsoft.com/office/drawing/2014/main" val="333707539"/>
                  </a:ext>
                </a:extLst>
              </a:tr>
              <a:tr h="370840">
                <a:tc>
                  <a:txBody>
                    <a:bodyPr/>
                    <a:lstStyle/>
                    <a:p>
                      <a:pPr algn="l"/>
                      <a:r>
                        <a:rPr lang="en-US">
                          <a:effectLst/>
                        </a:rPr>
                        <a:t>F9 B5 B1051.6</a:t>
                      </a:r>
                    </a:p>
                  </a:txBody>
                  <a:tcPr marL="76200" marR="76200" marT="38100" marB="38100" anchor="ctr"/>
                </a:tc>
                <a:extLst>
                  <a:ext uri="{0D108BD9-81ED-4DB2-BD59-A6C34878D82A}">
                    <a16:rowId xmlns:a16="http://schemas.microsoft.com/office/drawing/2014/main" val="2485945914"/>
                  </a:ext>
                </a:extLst>
              </a:tr>
              <a:tr h="370840">
                <a:tc>
                  <a:txBody>
                    <a:bodyPr/>
                    <a:lstStyle/>
                    <a:p>
                      <a:pPr algn="l"/>
                      <a:r>
                        <a:rPr lang="en-US">
                          <a:effectLst/>
                        </a:rPr>
                        <a:t>F9 B5 B1060.3</a:t>
                      </a:r>
                    </a:p>
                  </a:txBody>
                  <a:tcPr marL="76200" marR="76200" marT="38100" marB="38100" anchor="ctr"/>
                </a:tc>
                <a:extLst>
                  <a:ext uri="{0D108BD9-81ED-4DB2-BD59-A6C34878D82A}">
                    <a16:rowId xmlns:a16="http://schemas.microsoft.com/office/drawing/2014/main" val="3354510477"/>
                  </a:ext>
                </a:extLst>
              </a:tr>
              <a:tr h="370840">
                <a:tc>
                  <a:txBody>
                    <a:bodyPr/>
                    <a:lstStyle/>
                    <a:p>
                      <a:pPr algn="l"/>
                      <a:r>
                        <a:rPr lang="en-US" dirty="0">
                          <a:effectLst/>
                        </a:rPr>
                        <a:t>F9 B5 B1049.7</a:t>
                      </a:r>
                    </a:p>
                  </a:txBody>
                  <a:tcPr marL="76200" marR="76200" marT="38100" marB="38100" anchor="ctr"/>
                </a:tc>
                <a:extLst>
                  <a:ext uri="{0D108BD9-81ED-4DB2-BD59-A6C34878D82A}">
                    <a16:rowId xmlns:a16="http://schemas.microsoft.com/office/drawing/2014/main" val="4050111401"/>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months in the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This resulted from this query:  %%</a:t>
            </a:r>
            <a:r>
              <a:rPr lang="en-US" sz="2200" dirty="0" err="1">
                <a:solidFill>
                  <a:schemeClr val="accent3">
                    <a:lumMod val="25000"/>
                  </a:schemeClr>
                </a:solidFill>
                <a:latin typeface="Abadi"/>
              </a:rPr>
              <a:t>sql</a:t>
            </a:r>
            <a:r>
              <a:rPr lang="en-US" sz="2200" dirty="0">
                <a:solidFill>
                  <a:schemeClr val="accent3">
                    <a:lumMod val="25000"/>
                  </a:schemeClr>
                </a:solidFill>
                <a:latin typeface="Abadi"/>
              </a:rPr>
              <a:t> select CASE </a:t>
            </a:r>
            <a:r>
              <a:rPr lang="en-US" sz="2200" dirty="0" err="1">
                <a:solidFill>
                  <a:schemeClr val="accent3">
                    <a:lumMod val="25000"/>
                  </a:schemeClr>
                </a:solidFill>
                <a:latin typeface="Abadi"/>
              </a:rPr>
              <a:t>substr</a:t>
            </a:r>
            <a:r>
              <a:rPr lang="en-US" sz="2200" dirty="0">
                <a:solidFill>
                  <a:schemeClr val="accent3">
                    <a:lumMod val="25000"/>
                  </a:schemeClr>
                </a:solidFill>
                <a:latin typeface="Abadi"/>
              </a:rPr>
              <a:t>(Date, 6, 2)…"</a:t>
            </a:r>
            <a:r>
              <a:rPr lang="en-US" sz="2200" dirty="0" err="1">
                <a:solidFill>
                  <a:schemeClr val="accent3">
                    <a:lumMod val="25000"/>
                  </a:schemeClr>
                </a:solidFill>
                <a:latin typeface="Abadi"/>
              </a:rPr>
              <a:t>Booster_Version</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Launch_Site</a:t>
            </a:r>
            <a:r>
              <a:rPr lang="en-US" sz="2200" dirty="0">
                <a:solidFill>
                  <a:schemeClr val="accent3">
                    <a:lumMod val="25000"/>
                  </a:schemeClr>
                </a:solidFill>
                <a:latin typeface="Abadi"/>
              </a:rPr>
              <a:t>" from SPACEXTBL where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 "Failure (drone ship)” and </a:t>
            </a:r>
            <a:r>
              <a:rPr lang="en-US" sz="2200" dirty="0" err="1">
                <a:solidFill>
                  <a:schemeClr val="accent3">
                    <a:lumMod val="25000"/>
                  </a:schemeClr>
                </a:solidFill>
                <a:latin typeface="Abadi"/>
              </a:rPr>
              <a:t>substr</a:t>
            </a:r>
            <a:r>
              <a:rPr lang="en-US" sz="2200" dirty="0">
                <a:solidFill>
                  <a:schemeClr val="accent3">
                    <a:lumMod val="25000"/>
                  </a:schemeClr>
                </a:solidFill>
                <a:latin typeface="Abadi"/>
              </a:rPr>
              <a:t>(Date,0,5) ='2015’</a:t>
            </a:r>
          </a:p>
          <a:p>
            <a:pPr>
              <a:lnSpc>
                <a:spcPct val="100000"/>
              </a:lnSpc>
              <a:spcBef>
                <a:spcPts val="1400"/>
              </a:spcBef>
            </a:pPr>
            <a:r>
              <a:rPr lang="en-US" sz="2200" dirty="0">
                <a:solidFill>
                  <a:schemeClr val="accent3">
                    <a:lumMod val="25000"/>
                  </a:schemeClr>
                </a:solidFill>
                <a:latin typeface="Abadi"/>
              </a:rPr>
              <a:t>This filtered by year and </a:t>
            </a: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 failure(drone ship), then it selected the month, the booster version and launch site.  I also converted the date number to name (in the ellipse)</a:t>
            </a:r>
          </a:p>
          <a:p>
            <a:pPr>
              <a:lnSpc>
                <a:spcPct val="100000"/>
              </a:lnSpc>
              <a:spcBef>
                <a:spcPts val="1400"/>
              </a:spcBef>
            </a:pP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52CE0056-F35F-78BF-5AAF-282BDD8832BB}"/>
              </a:ext>
            </a:extLst>
          </p:cNvPr>
          <p:cNvGraphicFramePr>
            <a:graphicFrameLocks noGrp="1"/>
          </p:cNvGraphicFramePr>
          <p:nvPr>
            <p:extLst>
              <p:ext uri="{D42A27DB-BD31-4B8C-83A1-F6EECF244321}">
                <p14:modId xmlns:p14="http://schemas.microsoft.com/office/powerpoint/2010/main" val="2555174924"/>
              </p:ext>
            </p:extLst>
          </p:nvPr>
        </p:nvGraphicFramePr>
        <p:xfrm>
          <a:off x="1676401" y="2696747"/>
          <a:ext cx="8127999" cy="11125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3337364339"/>
                    </a:ext>
                  </a:extLst>
                </a:gridCol>
                <a:gridCol w="2709333">
                  <a:extLst>
                    <a:ext uri="{9D8B030D-6E8A-4147-A177-3AD203B41FA5}">
                      <a16:colId xmlns:a16="http://schemas.microsoft.com/office/drawing/2014/main" val="1045639931"/>
                    </a:ext>
                  </a:extLst>
                </a:gridCol>
                <a:gridCol w="2709333">
                  <a:extLst>
                    <a:ext uri="{9D8B030D-6E8A-4147-A177-3AD203B41FA5}">
                      <a16:colId xmlns:a16="http://schemas.microsoft.com/office/drawing/2014/main" val="291270111"/>
                    </a:ext>
                  </a:extLst>
                </a:gridCol>
              </a:tblGrid>
              <a:tr h="370840">
                <a:tc>
                  <a:txBody>
                    <a:bodyPr/>
                    <a:lstStyle/>
                    <a:p>
                      <a:pPr algn="l" fontAlgn="ctr"/>
                      <a:r>
                        <a:rPr lang="en-US">
                          <a:effectLst/>
                        </a:rPr>
                        <a:t>Month</a:t>
                      </a:r>
                    </a:p>
                  </a:txBody>
                  <a:tcPr marL="76200" marR="76200" marT="38100" marB="38100" anchor="ctr"/>
                </a:tc>
                <a:tc>
                  <a:txBody>
                    <a:bodyPr/>
                    <a:lstStyle/>
                    <a:p>
                      <a:pPr algn="l" fontAlgn="ctr"/>
                      <a:r>
                        <a:rPr lang="en-US" dirty="0" err="1">
                          <a:effectLst/>
                        </a:rPr>
                        <a:t>Booster_Version</a:t>
                      </a:r>
                      <a:endParaRPr lang="en-US" dirty="0">
                        <a:effectLst/>
                      </a:endParaRPr>
                    </a:p>
                  </a:txBody>
                  <a:tcPr marL="76200" marR="76200" marT="38100" marB="38100" anchor="ctr"/>
                </a:tc>
                <a:tc>
                  <a:txBody>
                    <a:bodyPr/>
                    <a:lstStyle/>
                    <a:p>
                      <a:pPr algn="l" fontAlgn="ctr"/>
                      <a:r>
                        <a:rPr lang="en-US">
                          <a:effectLst/>
                        </a:rPr>
                        <a:t>Launch_Site</a:t>
                      </a:r>
                    </a:p>
                  </a:txBody>
                  <a:tcPr marL="76200" marR="76200" marT="38100" marB="38100" anchor="ctr"/>
                </a:tc>
                <a:extLst>
                  <a:ext uri="{0D108BD9-81ED-4DB2-BD59-A6C34878D82A}">
                    <a16:rowId xmlns:a16="http://schemas.microsoft.com/office/drawing/2014/main" val="3380301235"/>
                  </a:ext>
                </a:extLst>
              </a:tr>
              <a:tr h="370840">
                <a:tc>
                  <a:txBody>
                    <a:bodyPr/>
                    <a:lstStyle/>
                    <a:p>
                      <a:pPr algn="l"/>
                      <a:r>
                        <a:rPr lang="en-US">
                          <a:effectLst/>
                        </a:rPr>
                        <a:t>January</a:t>
                      </a:r>
                    </a:p>
                  </a:txBody>
                  <a:tcPr marL="76200" marR="76200" marT="38100" marB="38100" anchor="ctr"/>
                </a:tc>
                <a:tc>
                  <a:txBody>
                    <a:bodyPr/>
                    <a:lstStyle/>
                    <a:p>
                      <a:pPr algn="l"/>
                      <a:r>
                        <a:rPr lang="en-US" dirty="0">
                          <a:effectLst/>
                        </a:rPr>
                        <a:t>F9 v1.1 B1012</a:t>
                      </a:r>
                    </a:p>
                  </a:txBody>
                  <a:tcPr marL="76200" marR="76200" marT="38100" marB="38100" anchor="ctr"/>
                </a:tc>
                <a:tc>
                  <a:txBody>
                    <a:bodyPr/>
                    <a:lstStyle/>
                    <a:p>
                      <a:pPr algn="l"/>
                      <a:r>
                        <a:rPr lang="en-US">
                          <a:effectLst/>
                        </a:rPr>
                        <a:t>CCAFS LC-40</a:t>
                      </a:r>
                    </a:p>
                  </a:txBody>
                  <a:tcPr marL="76200" marR="76200" marT="38100" marB="38100" anchor="ctr"/>
                </a:tc>
                <a:extLst>
                  <a:ext uri="{0D108BD9-81ED-4DB2-BD59-A6C34878D82A}">
                    <a16:rowId xmlns:a16="http://schemas.microsoft.com/office/drawing/2014/main" val="366604075"/>
                  </a:ext>
                </a:extLst>
              </a:tr>
              <a:tr h="370840">
                <a:tc>
                  <a:txBody>
                    <a:bodyPr/>
                    <a:lstStyle/>
                    <a:p>
                      <a:pPr algn="l"/>
                      <a:r>
                        <a:rPr lang="en-US">
                          <a:effectLst/>
                        </a:rPr>
                        <a:t>April</a:t>
                      </a:r>
                    </a:p>
                  </a:txBody>
                  <a:tcPr marL="76200" marR="76200" marT="38100" marB="38100" anchor="ctr"/>
                </a:tc>
                <a:tc>
                  <a:txBody>
                    <a:bodyPr/>
                    <a:lstStyle/>
                    <a:p>
                      <a:pPr algn="l"/>
                      <a:r>
                        <a:rPr lang="en-US">
                          <a:effectLst/>
                        </a:rPr>
                        <a:t>F9 v1.1 B1015</a:t>
                      </a:r>
                    </a:p>
                  </a:txBody>
                  <a:tcPr marL="76200" marR="76200" marT="38100" marB="38100" anchor="ctr"/>
                </a:tc>
                <a:tc>
                  <a:txBody>
                    <a:bodyPr/>
                    <a:lstStyle/>
                    <a:p>
                      <a:pPr algn="l"/>
                      <a:r>
                        <a:rPr lang="en-US" dirty="0">
                          <a:effectLst/>
                        </a:rPr>
                        <a:t>CCAFS LC-40</a:t>
                      </a:r>
                    </a:p>
                  </a:txBody>
                  <a:tcPr marL="76200" marR="76200" marT="38100" marB="38100" anchor="ctr"/>
                </a:tc>
                <a:extLst>
                  <a:ext uri="{0D108BD9-81ED-4DB2-BD59-A6C34878D82A}">
                    <a16:rowId xmlns:a16="http://schemas.microsoft.com/office/drawing/2014/main" val="2618011709"/>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count of landing outcomes between the date 2010-06-04 and 2017-03-20, in descending order</a:t>
            </a:r>
          </a:p>
          <a:p>
            <a:pPr>
              <a:lnSpc>
                <a:spcPts val="1350"/>
              </a:lnSpc>
            </a:pPr>
            <a:r>
              <a:rPr lang="en-US" sz="2200" dirty="0">
                <a:solidFill>
                  <a:schemeClr val="accent3">
                    <a:lumMod val="25000"/>
                  </a:schemeClr>
                </a:solidFill>
                <a:latin typeface="Abadi"/>
              </a:rPr>
              <a:t>This resulted from this query:  </a:t>
            </a:r>
            <a:br>
              <a:rPr lang="en-US" sz="2200" dirty="0">
                <a:solidFill>
                  <a:schemeClr val="accent3">
                    <a:lumMod val="25000"/>
                  </a:schemeClr>
                </a:solidFill>
                <a:latin typeface="Abadi"/>
              </a:rPr>
            </a:br>
            <a:endParaRPr lang="en-US" sz="2200" dirty="0">
              <a:solidFill>
                <a:schemeClr val="accent3">
                  <a:lumMod val="25000"/>
                </a:schemeClr>
              </a:solidFill>
              <a:latin typeface="Abadi"/>
            </a:endParaRPr>
          </a:p>
          <a:p>
            <a:pPr>
              <a:lnSpc>
                <a:spcPts val="1350"/>
              </a:lnSpc>
              <a:buNone/>
            </a:pPr>
            <a:r>
              <a:rPr lang="en-US" sz="1600" b="0" dirty="0">
                <a:solidFill>
                  <a:srgbClr val="000000"/>
                </a:solidFill>
                <a:effectLst/>
                <a:latin typeface="Menlo" panose="020B0609030804020204" pitchFamily="49" charset="0"/>
              </a:rPr>
              <a:t>%%</a:t>
            </a:r>
            <a:r>
              <a:rPr lang="en-US" sz="1600" b="0" dirty="0" err="1">
                <a:solidFill>
                  <a:srgbClr val="3B3B3B"/>
                </a:solidFill>
                <a:effectLst/>
                <a:latin typeface="Menlo" panose="020B0609030804020204" pitchFamily="49" charset="0"/>
              </a:rPr>
              <a:t>sql</a:t>
            </a:r>
            <a:r>
              <a:rPr lang="en-US" sz="1600" b="0" dirty="0">
                <a:solidFill>
                  <a:srgbClr val="3B3B3B"/>
                </a:solidFill>
                <a:effectLst/>
                <a:latin typeface="Menlo" panose="020B0609030804020204" pitchFamily="49" charset="0"/>
              </a:rPr>
              <a:t> select </a:t>
            </a:r>
            <a:r>
              <a:rPr lang="en-US" sz="1600" b="0" dirty="0">
                <a:solidFill>
                  <a:srgbClr val="A31515"/>
                </a:solidFill>
                <a:effectLst/>
                <a:latin typeface="Menlo" panose="020B0609030804020204" pitchFamily="49" charset="0"/>
              </a:rPr>
              <a:t>"</a:t>
            </a:r>
            <a:r>
              <a:rPr lang="en-US" sz="1600" b="0" dirty="0" err="1">
                <a:solidFill>
                  <a:srgbClr val="A31515"/>
                </a:solidFill>
                <a:effectLst/>
                <a:latin typeface="Menlo" panose="020B0609030804020204" pitchFamily="49" charset="0"/>
              </a:rPr>
              <a:t>Landing_Outcome</a:t>
            </a:r>
            <a:r>
              <a:rPr lang="en-US" sz="1600" b="0" dirty="0">
                <a:solidFill>
                  <a:srgbClr val="A31515"/>
                </a:solidFill>
                <a:effectLst/>
                <a:latin typeface="Menlo" panose="020B0609030804020204" pitchFamily="49" charset="0"/>
              </a:rPr>
              <a:t>"</a:t>
            </a:r>
            <a:r>
              <a:rPr lang="en-US" sz="1600" b="0" dirty="0">
                <a:solidFill>
                  <a:srgbClr val="3B3B3B"/>
                </a:solidFill>
                <a:effectLst/>
                <a:latin typeface="Menlo" panose="020B0609030804020204" pitchFamily="49" charset="0"/>
              </a:rPr>
              <a:t>, count(</a:t>
            </a:r>
            <a:r>
              <a:rPr lang="en-US" sz="1600" b="0" dirty="0">
                <a:solidFill>
                  <a:srgbClr val="000000"/>
                </a:solidFill>
                <a:effectLst/>
                <a:latin typeface="Menlo" panose="020B0609030804020204" pitchFamily="49" charset="0"/>
              </a:rPr>
              <a:t>*</a:t>
            </a:r>
            <a:r>
              <a:rPr lang="en-US" sz="1600" b="0" dirty="0">
                <a:solidFill>
                  <a:srgbClr val="3B3B3B"/>
                </a:solidFill>
                <a:effectLst/>
                <a:latin typeface="Menlo" panose="020B0609030804020204" pitchFamily="49" charset="0"/>
              </a:rPr>
              <a:t>) </a:t>
            </a:r>
            <a:br>
              <a:rPr lang="en-US" sz="1600" b="0" dirty="0">
                <a:solidFill>
                  <a:srgbClr val="3B3B3B"/>
                </a:solidFill>
                <a:effectLst/>
                <a:latin typeface="Menlo" panose="020B0609030804020204" pitchFamily="49" charset="0"/>
              </a:rPr>
            </a:br>
            <a:r>
              <a:rPr lang="en-US" sz="1600" b="0" dirty="0">
                <a:solidFill>
                  <a:srgbClr val="AF00DB"/>
                </a:solidFill>
                <a:effectLst/>
                <a:latin typeface="Menlo" panose="020B0609030804020204" pitchFamily="49" charset="0"/>
              </a:rPr>
              <a:t>as</a:t>
            </a:r>
            <a:r>
              <a:rPr lang="en-US" sz="1600" b="0" dirty="0">
                <a:solidFill>
                  <a:srgbClr val="3B3B3B"/>
                </a:solidFill>
                <a:effectLst/>
                <a:latin typeface="Menlo" panose="020B0609030804020204" pitchFamily="49" charset="0"/>
              </a:rPr>
              <a:t> </a:t>
            </a:r>
            <a:r>
              <a:rPr lang="en-US" sz="1600" b="0" dirty="0">
                <a:solidFill>
                  <a:srgbClr val="A31515"/>
                </a:solidFill>
                <a:effectLst/>
                <a:latin typeface="Menlo" panose="020B0609030804020204" pitchFamily="49" charset="0"/>
              </a:rPr>
              <a:t>"Count"</a:t>
            </a:r>
            <a:r>
              <a:rPr lang="en-US" sz="1600" b="0" dirty="0">
                <a:solidFill>
                  <a:srgbClr val="3B3B3B"/>
                </a:solidFill>
                <a:effectLst/>
                <a:latin typeface="Menlo" panose="020B0609030804020204" pitchFamily="49" charset="0"/>
              </a:rPr>
              <a:t> </a:t>
            </a:r>
            <a:r>
              <a:rPr lang="en-US" sz="1600" b="0" dirty="0">
                <a:solidFill>
                  <a:srgbClr val="AF00DB"/>
                </a:solidFill>
                <a:effectLst/>
                <a:latin typeface="Menlo" panose="020B0609030804020204" pitchFamily="49" charset="0"/>
              </a:rPr>
              <a:t>from</a:t>
            </a:r>
            <a:r>
              <a:rPr lang="en-US" sz="1600" b="0" dirty="0">
                <a:solidFill>
                  <a:srgbClr val="3B3B3B"/>
                </a:solidFill>
                <a:effectLst/>
                <a:latin typeface="Menlo" panose="020B0609030804020204" pitchFamily="49" charset="0"/>
              </a:rPr>
              <a:t> SPACEXTBL</a:t>
            </a:r>
          </a:p>
          <a:p>
            <a:pPr>
              <a:lnSpc>
                <a:spcPts val="1350"/>
              </a:lnSpc>
              <a:buNone/>
            </a:pPr>
            <a:r>
              <a:rPr lang="en-US" sz="1600" b="0" dirty="0">
                <a:solidFill>
                  <a:srgbClr val="3B3B3B"/>
                </a:solidFill>
                <a:effectLst/>
                <a:latin typeface="Menlo" panose="020B0609030804020204" pitchFamily="49" charset="0"/>
              </a:rPr>
              <a:t>where date </a:t>
            </a:r>
            <a:r>
              <a:rPr lang="en-US" sz="1600" b="0" dirty="0">
                <a:solidFill>
                  <a:srgbClr val="000000"/>
                </a:solidFill>
                <a:effectLst/>
                <a:latin typeface="Menlo" panose="020B0609030804020204" pitchFamily="49" charset="0"/>
              </a:rPr>
              <a:t>&gt;</a:t>
            </a:r>
            <a:r>
              <a:rPr lang="en-US" sz="1600" b="0" dirty="0">
                <a:solidFill>
                  <a:srgbClr val="3B3B3B"/>
                </a:solidFill>
                <a:effectLst/>
                <a:latin typeface="Menlo" panose="020B0609030804020204" pitchFamily="49" charset="0"/>
              </a:rPr>
              <a:t> </a:t>
            </a:r>
            <a:r>
              <a:rPr lang="en-US" sz="1600" b="0" dirty="0">
                <a:solidFill>
                  <a:srgbClr val="A31515"/>
                </a:solidFill>
                <a:effectLst/>
                <a:latin typeface="Menlo" panose="020B0609030804020204" pitchFamily="49" charset="0"/>
              </a:rPr>
              <a:t>"2010-06-04"</a:t>
            </a:r>
            <a:r>
              <a:rPr lang="en-US" sz="1600" b="0" dirty="0">
                <a:solidFill>
                  <a:srgbClr val="3B3B3B"/>
                </a:solidFill>
                <a:effectLst/>
                <a:latin typeface="Menlo" panose="020B0609030804020204" pitchFamily="49" charset="0"/>
              </a:rPr>
              <a:t> </a:t>
            </a:r>
            <a:r>
              <a:rPr lang="en-US" sz="1600" b="0" dirty="0">
                <a:solidFill>
                  <a:srgbClr val="0000FF"/>
                </a:solidFill>
                <a:effectLst/>
                <a:latin typeface="Menlo" panose="020B0609030804020204" pitchFamily="49" charset="0"/>
              </a:rPr>
              <a:t>and</a:t>
            </a:r>
            <a:r>
              <a:rPr lang="en-US" sz="1600" b="0" dirty="0">
                <a:solidFill>
                  <a:srgbClr val="3B3B3B"/>
                </a:solidFill>
                <a:effectLst/>
                <a:latin typeface="Menlo" panose="020B0609030804020204" pitchFamily="49" charset="0"/>
              </a:rPr>
              <a:t> </a:t>
            </a:r>
            <a:br>
              <a:rPr lang="en-US" sz="1600" b="0" dirty="0">
                <a:solidFill>
                  <a:srgbClr val="3B3B3B"/>
                </a:solidFill>
                <a:effectLst/>
                <a:latin typeface="Menlo" panose="020B0609030804020204" pitchFamily="49" charset="0"/>
              </a:rPr>
            </a:br>
            <a:r>
              <a:rPr lang="en-US" sz="1600" b="0" dirty="0">
                <a:solidFill>
                  <a:srgbClr val="3B3B3B"/>
                </a:solidFill>
                <a:effectLst/>
                <a:latin typeface="Menlo" panose="020B0609030804020204" pitchFamily="49" charset="0"/>
              </a:rPr>
              <a:t>date </a:t>
            </a:r>
            <a:r>
              <a:rPr lang="en-US" sz="1600" b="0" dirty="0">
                <a:solidFill>
                  <a:srgbClr val="000000"/>
                </a:solidFill>
                <a:effectLst/>
                <a:latin typeface="Menlo" panose="020B0609030804020204" pitchFamily="49" charset="0"/>
              </a:rPr>
              <a:t>&lt;</a:t>
            </a:r>
            <a:r>
              <a:rPr lang="en-US" sz="1600" b="0" dirty="0">
                <a:solidFill>
                  <a:srgbClr val="3B3B3B"/>
                </a:solidFill>
                <a:effectLst/>
                <a:latin typeface="Menlo" panose="020B0609030804020204" pitchFamily="49" charset="0"/>
              </a:rPr>
              <a:t> </a:t>
            </a:r>
            <a:r>
              <a:rPr lang="en-US" sz="1600" b="0" dirty="0">
                <a:solidFill>
                  <a:srgbClr val="A31515"/>
                </a:solidFill>
                <a:effectLst/>
                <a:latin typeface="Menlo" panose="020B0609030804020204" pitchFamily="49" charset="0"/>
              </a:rPr>
              <a:t>"2017-03-20"</a:t>
            </a:r>
            <a:r>
              <a:rPr lang="en-US" sz="1600" b="0" dirty="0">
                <a:solidFill>
                  <a:srgbClr val="3B3B3B"/>
                </a:solidFill>
                <a:effectLst/>
                <a:latin typeface="Menlo" panose="020B0609030804020204" pitchFamily="49" charset="0"/>
              </a:rPr>
              <a:t> </a:t>
            </a:r>
          </a:p>
          <a:p>
            <a:pPr>
              <a:lnSpc>
                <a:spcPts val="1350"/>
              </a:lnSpc>
              <a:buNone/>
            </a:pPr>
            <a:r>
              <a:rPr lang="en-US" sz="1600" b="0" dirty="0">
                <a:solidFill>
                  <a:srgbClr val="3B3B3B"/>
                </a:solidFill>
                <a:effectLst/>
                <a:latin typeface="Menlo" panose="020B0609030804020204" pitchFamily="49" charset="0"/>
              </a:rPr>
              <a:t>group by </a:t>
            </a:r>
            <a:r>
              <a:rPr lang="en-US" sz="1600" b="0" dirty="0">
                <a:solidFill>
                  <a:srgbClr val="A31515"/>
                </a:solidFill>
                <a:effectLst/>
                <a:latin typeface="Menlo" panose="020B0609030804020204" pitchFamily="49" charset="0"/>
              </a:rPr>
              <a:t>"</a:t>
            </a:r>
            <a:r>
              <a:rPr lang="en-US" sz="1600" b="0" dirty="0" err="1">
                <a:solidFill>
                  <a:srgbClr val="A31515"/>
                </a:solidFill>
                <a:effectLst/>
                <a:latin typeface="Menlo" panose="020B0609030804020204" pitchFamily="49" charset="0"/>
              </a:rPr>
              <a:t>Landing_Outcome</a:t>
            </a:r>
            <a:r>
              <a:rPr lang="en-US" sz="1600" b="0" dirty="0">
                <a:solidFill>
                  <a:srgbClr val="A31515"/>
                </a:solidFill>
                <a:effectLst/>
                <a:latin typeface="Menlo" panose="020B0609030804020204" pitchFamily="49" charset="0"/>
              </a:rPr>
              <a:t>”</a:t>
            </a:r>
            <a:br>
              <a:rPr lang="en-US" sz="1600" b="0" dirty="0">
                <a:solidFill>
                  <a:srgbClr val="A31515"/>
                </a:solidFill>
                <a:effectLst/>
                <a:latin typeface="Menlo" panose="020B0609030804020204" pitchFamily="49" charset="0"/>
              </a:rPr>
            </a:br>
            <a:r>
              <a:rPr lang="en-US" sz="1600" b="0" dirty="0">
                <a:solidFill>
                  <a:srgbClr val="3B3B3B"/>
                </a:solidFill>
                <a:effectLst/>
                <a:latin typeface="Menlo" panose="020B0609030804020204" pitchFamily="49" charset="0"/>
              </a:rPr>
              <a:t>order by </a:t>
            </a:r>
            <a:r>
              <a:rPr lang="en-US" sz="1600" b="0" dirty="0">
                <a:solidFill>
                  <a:srgbClr val="A31515"/>
                </a:solidFill>
                <a:effectLst/>
                <a:latin typeface="Menlo" panose="020B0609030804020204" pitchFamily="49" charset="0"/>
              </a:rPr>
              <a:t>"Count"</a:t>
            </a:r>
            <a:r>
              <a:rPr lang="en-US" sz="1600" b="0" dirty="0">
                <a:solidFill>
                  <a:srgbClr val="3B3B3B"/>
                </a:solidFill>
                <a:effectLst/>
                <a:latin typeface="Menlo" panose="020B0609030804020204" pitchFamily="49" charset="0"/>
              </a:rPr>
              <a:t> desc</a:t>
            </a:r>
          </a:p>
          <a:p>
            <a:pPr>
              <a:lnSpc>
                <a:spcPct val="100000"/>
              </a:lnSpc>
              <a:spcBef>
                <a:spcPts val="1400"/>
              </a:spcBef>
            </a:pPr>
            <a:r>
              <a:rPr lang="en-US" sz="2200" dirty="0">
                <a:solidFill>
                  <a:schemeClr val="accent3">
                    <a:lumMod val="25000"/>
                  </a:schemeClr>
                </a:solidFill>
                <a:latin typeface="Abadi"/>
              </a:rPr>
              <a:t>This grouped the data by landing </a:t>
            </a:r>
            <a:br>
              <a:rPr lang="en-US" sz="2200" dirty="0">
                <a:solidFill>
                  <a:schemeClr val="accent3">
                    <a:lumMod val="25000"/>
                  </a:schemeClr>
                </a:solidFill>
                <a:latin typeface="Abadi"/>
              </a:rPr>
            </a:br>
            <a:r>
              <a:rPr lang="en-US" sz="2200" dirty="0">
                <a:solidFill>
                  <a:schemeClr val="accent3">
                    <a:lumMod val="25000"/>
                  </a:schemeClr>
                </a:solidFill>
                <a:latin typeface="Abadi"/>
              </a:rPr>
              <a:t>outcome, filtered by date, and then</a:t>
            </a:r>
            <a:br>
              <a:rPr lang="en-US" sz="2200" dirty="0">
                <a:solidFill>
                  <a:schemeClr val="accent3">
                    <a:lumMod val="25000"/>
                  </a:schemeClr>
                </a:solidFill>
                <a:latin typeface="Abadi"/>
              </a:rPr>
            </a:br>
            <a:r>
              <a:rPr lang="en-US" sz="2200" dirty="0">
                <a:solidFill>
                  <a:schemeClr val="accent3">
                    <a:lumMod val="25000"/>
                  </a:schemeClr>
                </a:solidFill>
                <a:latin typeface="Abadi"/>
              </a:rPr>
              <a:t>created a count column for each </a:t>
            </a:r>
            <a:br>
              <a:rPr lang="en-US" sz="2200" dirty="0">
                <a:solidFill>
                  <a:schemeClr val="accent3">
                    <a:lumMod val="25000"/>
                  </a:schemeClr>
                </a:solidFill>
                <a:latin typeface="Abadi"/>
              </a:rPr>
            </a:br>
            <a:r>
              <a:rPr lang="en-US" sz="2200" dirty="0">
                <a:solidFill>
                  <a:schemeClr val="accent3">
                    <a:lumMod val="25000"/>
                  </a:schemeClr>
                </a:solidFill>
                <a:latin typeface="Abadi"/>
              </a:rPr>
              <a:t>outcome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20D57468-C122-A793-B8F7-FB1A19346777}"/>
              </a:ext>
            </a:extLst>
          </p:cNvPr>
          <p:cNvGraphicFramePr>
            <a:graphicFrameLocks noGrp="1"/>
          </p:cNvGraphicFramePr>
          <p:nvPr>
            <p:extLst>
              <p:ext uri="{D42A27DB-BD31-4B8C-83A1-F6EECF244321}">
                <p14:modId xmlns:p14="http://schemas.microsoft.com/office/powerpoint/2010/main" val="1898762086"/>
              </p:ext>
            </p:extLst>
          </p:nvPr>
        </p:nvGraphicFramePr>
        <p:xfrm>
          <a:off x="6007216" y="2332514"/>
          <a:ext cx="5195558" cy="3337560"/>
        </p:xfrm>
        <a:graphic>
          <a:graphicData uri="http://schemas.openxmlformats.org/drawingml/2006/table">
            <a:tbl>
              <a:tblPr firstRow="1" bandRow="1">
                <a:tableStyleId>{5C22544A-7EE6-4342-B048-85BDC9FD1C3A}</a:tableStyleId>
              </a:tblPr>
              <a:tblGrid>
                <a:gridCol w="2597779">
                  <a:extLst>
                    <a:ext uri="{9D8B030D-6E8A-4147-A177-3AD203B41FA5}">
                      <a16:colId xmlns:a16="http://schemas.microsoft.com/office/drawing/2014/main" val="457785174"/>
                    </a:ext>
                  </a:extLst>
                </a:gridCol>
                <a:gridCol w="2597779">
                  <a:extLst>
                    <a:ext uri="{9D8B030D-6E8A-4147-A177-3AD203B41FA5}">
                      <a16:colId xmlns:a16="http://schemas.microsoft.com/office/drawing/2014/main" val="407620277"/>
                    </a:ext>
                  </a:extLst>
                </a:gridCol>
              </a:tblGrid>
              <a:tr h="370840">
                <a:tc>
                  <a:txBody>
                    <a:bodyPr/>
                    <a:lstStyle/>
                    <a:p>
                      <a:pPr algn="l" fontAlgn="ctr"/>
                      <a:r>
                        <a:rPr lang="en-US">
                          <a:effectLst/>
                        </a:rPr>
                        <a:t>Landing_Outcome</a:t>
                      </a:r>
                    </a:p>
                  </a:txBody>
                  <a:tcPr marL="76200" marR="76200" marT="38100" marB="38100" anchor="ctr"/>
                </a:tc>
                <a:tc>
                  <a:txBody>
                    <a:bodyPr/>
                    <a:lstStyle/>
                    <a:p>
                      <a:pPr algn="l" fontAlgn="ctr"/>
                      <a:r>
                        <a:rPr lang="en-US">
                          <a:effectLst/>
                        </a:rPr>
                        <a:t>Count</a:t>
                      </a:r>
                    </a:p>
                  </a:txBody>
                  <a:tcPr marL="76200" marR="76200" marT="38100" marB="38100" anchor="ctr"/>
                </a:tc>
                <a:extLst>
                  <a:ext uri="{0D108BD9-81ED-4DB2-BD59-A6C34878D82A}">
                    <a16:rowId xmlns:a16="http://schemas.microsoft.com/office/drawing/2014/main" val="1576017607"/>
                  </a:ext>
                </a:extLst>
              </a:tr>
              <a:tr h="370840">
                <a:tc>
                  <a:txBody>
                    <a:bodyPr/>
                    <a:lstStyle/>
                    <a:p>
                      <a:pPr algn="l"/>
                      <a:r>
                        <a:rPr lang="en-US">
                          <a:effectLst/>
                        </a:rPr>
                        <a:t>No attempt</a:t>
                      </a:r>
                    </a:p>
                  </a:txBody>
                  <a:tcPr marL="76200" marR="76200" marT="38100" marB="38100" anchor="ctr"/>
                </a:tc>
                <a:tc>
                  <a:txBody>
                    <a:bodyPr/>
                    <a:lstStyle/>
                    <a:p>
                      <a:pPr algn="l"/>
                      <a:r>
                        <a:rPr lang="en-US">
                          <a:effectLst/>
                        </a:rPr>
                        <a:t>10</a:t>
                      </a:r>
                    </a:p>
                  </a:txBody>
                  <a:tcPr marL="76200" marR="76200" marT="38100" marB="38100" anchor="ctr"/>
                </a:tc>
                <a:extLst>
                  <a:ext uri="{0D108BD9-81ED-4DB2-BD59-A6C34878D82A}">
                    <a16:rowId xmlns:a16="http://schemas.microsoft.com/office/drawing/2014/main" val="1022144321"/>
                  </a:ext>
                </a:extLst>
              </a:tr>
              <a:tr h="370840">
                <a:tc>
                  <a:txBody>
                    <a:bodyPr/>
                    <a:lstStyle/>
                    <a:p>
                      <a:pPr algn="l"/>
                      <a:r>
                        <a:rPr lang="en-US">
                          <a:effectLst/>
                        </a:rPr>
                        <a:t>Success (drone ship)</a:t>
                      </a:r>
                    </a:p>
                  </a:txBody>
                  <a:tcPr marL="76200" marR="76200" marT="38100" marB="38100" anchor="ctr"/>
                </a:tc>
                <a:tc>
                  <a:txBody>
                    <a:bodyPr/>
                    <a:lstStyle/>
                    <a:p>
                      <a:pPr algn="l"/>
                      <a:r>
                        <a:rPr lang="en-US">
                          <a:effectLst/>
                        </a:rPr>
                        <a:t>5</a:t>
                      </a:r>
                    </a:p>
                  </a:txBody>
                  <a:tcPr marL="76200" marR="76200" marT="38100" marB="38100" anchor="ctr"/>
                </a:tc>
                <a:extLst>
                  <a:ext uri="{0D108BD9-81ED-4DB2-BD59-A6C34878D82A}">
                    <a16:rowId xmlns:a16="http://schemas.microsoft.com/office/drawing/2014/main" val="1165243809"/>
                  </a:ext>
                </a:extLst>
              </a:tr>
              <a:tr h="370840">
                <a:tc>
                  <a:txBody>
                    <a:bodyPr/>
                    <a:lstStyle/>
                    <a:p>
                      <a:pPr algn="l"/>
                      <a:r>
                        <a:rPr lang="en-US">
                          <a:effectLst/>
                        </a:rPr>
                        <a:t>Failure (drone ship)</a:t>
                      </a:r>
                    </a:p>
                  </a:txBody>
                  <a:tcPr marL="76200" marR="76200" marT="38100" marB="38100" anchor="ctr"/>
                </a:tc>
                <a:tc>
                  <a:txBody>
                    <a:bodyPr/>
                    <a:lstStyle/>
                    <a:p>
                      <a:pPr algn="l"/>
                      <a:r>
                        <a:rPr lang="en-US">
                          <a:effectLst/>
                        </a:rPr>
                        <a:t>5</a:t>
                      </a:r>
                    </a:p>
                  </a:txBody>
                  <a:tcPr marL="76200" marR="76200" marT="38100" marB="38100" anchor="ctr"/>
                </a:tc>
                <a:extLst>
                  <a:ext uri="{0D108BD9-81ED-4DB2-BD59-A6C34878D82A}">
                    <a16:rowId xmlns:a16="http://schemas.microsoft.com/office/drawing/2014/main" val="882178763"/>
                  </a:ext>
                </a:extLst>
              </a:tr>
              <a:tr h="370840">
                <a:tc>
                  <a:txBody>
                    <a:bodyPr/>
                    <a:lstStyle/>
                    <a:p>
                      <a:pPr algn="l"/>
                      <a:r>
                        <a:rPr lang="en-US">
                          <a:effectLst/>
                        </a:rPr>
                        <a:t>Success (ground pad)</a:t>
                      </a:r>
                    </a:p>
                  </a:txBody>
                  <a:tcPr marL="76200" marR="76200" marT="38100" marB="38100" anchor="ctr"/>
                </a:tc>
                <a:tc>
                  <a:txBody>
                    <a:bodyPr/>
                    <a:lstStyle/>
                    <a:p>
                      <a:pPr algn="l"/>
                      <a:r>
                        <a:rPr lang="en-US" dirty="0">
                          <a:effectLst/>
                        </a:rPr>
                        <a:t>3</a:t>
                      </a:r>
                    </a:p>
                  </a:txBody>
                  <a:tcPr marL="76200" marR="76200" marT="38100" marB="38100" anchor="ctr"/>
                </a:tc>
                <a:extLst>
                  <a:ext uri="{0D108BD9-81ED-4DB2-BD59-A6C34878D82A}">
                    <a16:rowId xmlns:a16="http://schemas.microsoft.com/office/drawing/2014/main" val="2585795145"/>
                  </a:ext>
                </a:extLst>
              </a:tr>
              <a:tr h="370840">
                <a:tc>
                  <a:txBody>
                    <a:bodyPr/>
                    <a:lstStyle/>
                    <a:p>
                      <a:pPr algn="l"/>
                      <a:r>
                        <a:rPr lang="en-US" dirty="0">
                          <a:effectLst/>
                        </a:rPr>
                        <a:t>Controlled (ocean)</a:t>
                      </a:r>
                    </a:p>
                  </a:txBody>
                  <a:tcPr marL="76200" marR="76200" marT="38100" marB="38100" anchor="ctr"/>
                </a:tc>
                <a:tc>
                  <a:txBody>
                    <a:bodyPr/>
                    <a:lstStyle/>
                    <a:p>
                      <a:pPr algn="l"/>
                      <a:r>
                        <a:rPr lang="en-US">
                          <a:effectLst/>
                        </a:rPr>
                        <a:t>3</a:t>
                      </a:r>
                    </a:p>
                  </a:txBody>
                  <a:tcPr marL="76200" marR="76200" marT="38100" marB="38100" anchor="ctr"/>
                </a:tc>
                <a:extLst>
                  <a:ext uri="{0D108BD9-81ED-4DB2-BD59-A6C34878D82A}">
                    <a16:rowId xmlns:a16="http://schemas.microsoft.com/office/drawing/2014/main" val="2102719238"/>
                  </a:ext>
                </a:extLst>
              </a:tr>
              <a:tr h="370840">
                <a:tc>
                  <a:txBody>
                    <a:bodyPr/>
                    <a:lstStyle/>
                    <a:p>
                      <a:pPr algn="l"/>
                      <a:r>
                        <a:rPr lang="en-US">
                          <a:effectLst/>
                        </a:rPr>
                        <a:t>Uncontrolled (ocean)</a:t>
                      </a:r>
                    </a:p>
                  </a:txBody>
                  <a:tcPr marL="76200" marR="76200" marT="38100" marB="38100" anchor="ctr"/>
                </a:tc>
                <a:tc>
                  <a:txBody>
                    <a:bodyPr/>
                    <a:lstStyle/>
                    <a:p>
                      <a:pPr algn="l"/>
                      <a:r>
                        <a:rPr lang="en-US">
                          <a:effectLst/>
                        </a:rPr>
                        <a:t>2</a:t>
                      </a:r>
                    </a:p>
                  </a:txBody>
                  <a:tcPr marL="76200" marR="76200" marT="38100" marB="38100" anchor="ctr"/>
                </a:tc>
                <a:extLst>
                  <a:ext uri="{0D108BD9-81ED-4DB2-BD59-A6C34878D82A}">
                    <a16:rowId xmlns:a16="http://schemas.microsoft.com/office/drawing/2014/main" val="3787950489"/>
                  </a:ext>
                </a:extLst>
              </a:tr>
              <a:tr h="370840">
                <a:tc>
                  <a:txBody>
                    <a:bodyPr/>
                    <a:lstStyle/>
                    <a:p>
                      <a:pPr algn="l"/>
                      <a:r>
                        <a:rPr lang="en-US" dirty="0">
                          <a:effectLst/>
                        </a:rPr>
                        <a:t>Precluded (drone ship)</a:t>
                      </a:r>
                    </a:p>
                  </a:txBody>
                  <a:tcPr marL="76200" marR="76200" marT="38100" marB="38100" anchor="ctr"/>
                </a:tc>
                <a:tc>
                  <a:txBody>
                    <a:bodyPr/>
                    <a:lstStyle/>
                    <a:p>
                      <a:pPr algn="l"/>
                      <a:r>
                        <a:rPr lang="en-US">
                          <a:effectLst/>
                        </a:rPr>
                        <a:t>1</a:t>
                      </a:r>
                    </a:p>
                  </a:txBody>
                  <a:tcPr marL="76200" marR="76200" marT="38100" marB="38100" anchor="ctr"/>
                </a:tc>
                <a:extLst>
                  <a:ext uri="{0D108BD9-81ED-4DB2-BD59-A6C34878D82A}">
                    <a16:rowId xmlns:a16="http://schemas.microsoft.com/office/drawing/2014/main" val="1291503359"/>
                  </a:ext>
                </a:extLst>
              </a:tr>
              <a:tr h="370840">
                <a:tc>
                  <a:txBody>
                    <a:bodyPr/>
                    <a:lstStyle/>
                    <a:p>
                      <a:pPr algn="l"/>
                      <a:r>
                        <a:rPr lang="en-US">
                          <a:effectLst/>
                        </a:rPr>
                        <a:t>Failure (parachute)</a:t>
                      </a:r>
                    </a:p>
                  </a:txBody>
                  <a:tcPr marL="76200" marR="76200" marT="38100" marB="38100" anchor="ctr"/>
                </a:tc>
                <a:tc>
                  <a:txBody>
                    <a:bodyPr/>
                    <a:lstStyle/>
                    <a:p>
                      <a:pPr algn="l"/>
                      <a:r>
                        <a:rPr lang="en-US" dirty="0">
                          <a:effectLst/>
                        </a:rPr>
                        <a:t>1</a:t>
                      </a:r>
                    </a:p>
                  </a:txBody>
                  <a:tcPr marL="76200" marR="76200" marT="38100" marB="38100" anchor="ctr"/>
                </a:tc>
                <a:extLst>
                  <a:ext uri="{0D108BD9-81ED-4DB2-BD59-A6C34878D82A}">
                    <a16:rowId xmlns:a16="http://schemas.microsoft.com/office/drawing/2014/main" val="2190344850"/>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r>
              <a:rPr lang="en-US" dirty="0"/>
              <a:t>This global map </a:t>
            </a:r>
            <a:br>
              <a:rPr lang="en-US" dirty="0"/>
            </a:br>
            <a:r>
              <a:rPr lang="en-US" dirty="0"/>
              <a:t>shows the SpaceX</a:t>
            </a:r>
            <a:br>
              <a:rPr lang="en-US" dirty="0"/>
            </a:br>
            <a:r>
              <a:rPr lang="en-US" dirty="0"/>
              <a:t>launch sites in Florida</a:t>
            </a:r>
            <a:br>
              <a:rPr lang="en-US" dirty="0"/>
            </a:br>
            <a:r>
              <a:rPr lang="en-US" dirty="0"/>
              <a:t>and California</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Sites</a:t>
            </a:r>
          </a:p>
        </p:txBody>
      </p:sp>
      <p:pic>
        <p:nvPicPr>
          <p:cNvPr id="6" name="Picture 5" descr="Map&#10;&#10;AI-generated content may be incorrect.">
            <a:extLst>
              <a:ext uri="{FF2B5EF4-FFF2-40B4-BE49-F238E27FC236}">
                <a16:creationId xmlns:a16="http://schemas.microsoft.com/office/drawing/2014/main" id="{B9ECC482-2187-B753-4EB3-0DDB9DBE4879}"/>
              </a:ext>
            </a:extLst>
          </p:cNvPr>
          <p:cNvPicPr>
            <a:picLocks noChangeAspect="1"/>
          </p:cNvPicPr>
          <p:nvPr/>
        </p:nvPicPr>
        <p:blipFill>
          <a:blip r:embed="rId3"/>
          <a:stretch>
            <a:fillRect/>
          </a:stretch>
        </p:blipFill>
        <p:spPr>
          <a:xfrm>
            <a:off x="4238025" y="1318685"/>
            <a:ext cx="7525607" cy="470688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These markers show the </a:t>
            </a:r>
            <a:br>
              <a:rPr lang="en-US" sz="2200" dirty="0">
                <a:solidFill>
                  <a:schemeClr val="accent3">
                    <a:lumMod val="25000"/>
                  </a:schemeClr>
                </a:solidFill>
                <a:latin typeface="Abadi"/>
              </a:rPr>
            </a:br>
            <a:r>
              <a:rPr lang="en-US" sz="2200" dirty="0">
                <a:solidFill>
                  <a:schemeClr val="accent3">
                    <a:lumMod val="25000"/>
                  </a:schemeClr>
                </a:solidFill>
                <a:latin typeface="Abadi"/>
              </a:rPr>
              <a:t>outcome of flights at VAFB</a:t>
            </a:r>
          </a:p>
          <a:p>
            <a:pPr>
              <a:lnSpc>
                <a:spcPct val="100000"/>
              </a:lnSpc>
              <a:spcBef>
                <a:spcPts val="1400"/>
              </a:spcBef>
            </a:pPr>
            <a:r>
              <a:rPr lang="en-US" sz="2200" dirty="0">
                <a:solidFill>
                  <a:schemeClr val="accent3">
                    <a:lumMod val="25000"/>
                  </a:schemeClr>
                </a:solidFill>
                <a:latin typeface="Abadi"/>
              </a:rPr>
              <a:t>The green indicate </a:t>
            </a:r>
            <a:br>
              <a:rPr lang="en-US" sz="2200" dirty="0">
                <a:solidFill>
                  <a:schemeClr val="accent3">
                    <a:lumMod val="25000"/>
                  </a:schemeClr>
                </a:solidFill>
                <a:latin typeface="Abadi"/>
              </a:rPr>
            </a:br>
            <a:r>
              <a:rPr lang="en-US" sz="2200" dirty="0">
                <a:solidFill>
                  <a:schemeClr val="accent3">
                    <a:lumMod val="25000"/>
                  </a:schemeClr>
                </a:solidFill>
                <a:latin typeface="Abadi"/>
              </a:rPr>
              <a:t>successful launches</a:t>
            </a:r>
          </a:p>
          <a:p>
            <a:pPr>
              <a:lnSpc>
                <a:spcPct val="100000"/>
              </a:lnSpc>
              <a:spcBef>
                <a:spcPts val="1400"/>
              </a:spcBef>
            </a:pPr>
            <a:r>
              <a:rPr lang="en-US" sz="2200" dirty="0">
                <a:solidFill>
                  <a:schemeClr val="accent3">
                    <a:lumMod val="25000"/>
                  </a:schemeClr>
                </a:solidFill>
                <a:latin typeface="Abadi"/>
              </a:rPr>
              <a:t>The red indicate failed </a:t>
            </a:r>
            <a:br>
              <a:rPr lang="en-US" sz="2200" dirty="0">
                <a:solidFill>
                  <a:schemeClr val="accent3">
                    <a:lumMod val="25000"/>
                  </a:schemeClr>
                </a:solidFill>
                <a:latin typeface="Abadi"/>
              </a:rPr>
            </a:br>
            <a:r>
              <a:rPr lang="en-US" sz="2200" dirty="0">
                <a:solidFill>
                  <a:schemeClr val="accent3">
                    <a:lumMod val="25000"/>
                  </a:schemeClr>
                </a:solidFill>
                <a:latin typeface="Abadi"/>
              </a:rPr>
              <a:t>launches</a:t>
            </a:r>
          </a:p>
          <a:p>
            <a:pPr>
              <a:lnSpc>
                <a:spcPct val="100000"/>
              </a:lnSpc>
              <a:spcBef>
                <a:spcPts val="1400"/>
              </a:spcBef>
            </a:pPr>
            <a:r>
              <a:rPr lang="en-US" sz="2200" dirty="0">
                <a:solidFill>
                  <a:schemeClr val="accent3">
                    <a:lumMod val="25000"/>
                  </a:schemeClr>
                </a:solidFill>
                <a:latin typeface="Abadi"/>
              </a:rPr>
              <a:t>There were more (6) failed</a:t>
            </a:r>
            <a:br>
              <a:rPr lang="en-US" sz="2200" dirty="0">
                <a:solidFill>
                  <a:schemeClr val="accent3">
                    <a:lumMod val="25000"/>
                  </a:schemeClr>
                </a:solidFill>
                <a:latin typeface="Abadi"/>
              </a:rPr>
            </a:br>
            <a:r>
              <a:rPr lang="en-US" sz="2200" dirty="0">
                <a:solidFill>
                  <a:schemeClr val="accent3">
                    <a:lumMod val="25000"/>
                  </a:schemeClr>
                </a:solidFill>
                <a:latin typeface="Abadi"/>
              </a:rPr>
              <a:t>than successful (4)</a:t>
            </a:r>
            <a:br>
              <a:rPr lang="en-US" sz="2200" dirty="0">
                <a:solidFill>
                  <a:schemeClr val="accent3">
                    <a:lumMod val="25000"/>
                  </a:schemeClr>
                </a:solidFill>
                <a:latin typeface="Abadi"/>
              </a:rPr>
            </a:br>
            <a:r>
              <a:rPr lang="en-US" sz="2200" dirty="0">
                <a:solidFill>
                  <a:schemeClr val="accent3">
                    <a:lumMod val="25000"/>
                  </a:schemeClr>
                </a:solidFill>
                <a:latin typeface="Abadi"/>
              </a:rPr>
              <a:t>launches</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at VAFB</a:t>
            </a:r>
          </a:p>
        </p:txBody>
      </p:sp>
      <p:pic>
        <p:nvPicPr>
          <p:cNvPr id="7" name="Picture 6" descr="Map&#10;&#10;AI-generated content may be incorrect.">
            <a:extLst>
              <a:ext uri="{FF2B5EF4-FFF2-40B4-BE49-F238E27FC236}">
                <a16:creationId xmlns:a16="http://schemas.microsoft.com/office/drawing/2014/main" id="{C4A66E6B-8B11-92B2-9C49-2BA4B5CACBC3}"/>
              </a:ext>
            </a:extLst>
          </p:cNvPr>
          <p:cNvPicPr>
            <a:picLocks noChangeAspect="1"/>
          </p:cNvPicPr>
          <p:nvPr/>
        </p:nvPicPr>
        <p:blipFill>
          <a:blip r:embed="rId3"/>
          <a:stretch>
            <a:fillRect/>
          </a:stretch>
        </p:blipFill>
        <p:spPr>
          <a:xfrm>
            <a:off x="4437045" y="1234940"/>
            <a:ext cx="6984945" cy="479063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descr="Map&#10;&#10;AI-generated content may be incorrect.">
            <a:extLst>
              <a:ext uri="{FF2B5EF4-FFF2-40B4-BE49-F238E27FC236}">
                <a16:creationId xmlns:a16="http://schemas.microsoft.com/office/drawing/2014/main" id="{DC6D0B9E-B379-7FE0-3456-FC83C6665EEA}"/>
              </a:ext>
            </a:extLst>
          </p:cNvPr>
          <p:cNvPicPr>
            <a:picLocks noGrp="1" noChangeAspect="1"/>
          </p:cNvPicPr>
          <p:nvPr>
            <p:ph idx="4294967295"/>
          </p:nvPr>
        </p:nvPicPr>
        <p:blipFill>
          <a:blip r:embed="rId3"/>
          <a:stretch>
            <a:fillRect/>
          </a:stretch>
        </p:blipFill>
        <p:spPr>
          <a:xfrm>
            <a:off x="4757351" y="1388345"/>
            <a:ext cx="7018925" cy="4159839"/>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Proximity to Coast</a:t>
            </a:r>
          </a:p>
        </p:txBody>
      </p:sp>
      <p:sp>
        <p:nvSpPr>
          <p:cNvPr id="7" name="TextBox 6">
            <a:extLst>
              <a:ext uri="{FF2B5EF4-FFF2-40B4-BE49-F238E27FC236}">
                <a16:creationId xmlns:a16="http://schemas.microsoft.com/office/drawing/2014/main" id="{34F94CA8-321E-2F30-869D-9B3B4542F12C}"/>
              </a:ext>
            </a:extLst>
          </p:cNvPr>
          <p:cNvSpPr txBox="1"/>
          <p:nvPr/>
        </p:nvSpPr>
        <p:spPr>
          <a:xfrm>
            <a:off x="770011" y="1515979"/>
            <a:ext cx="3987340" cy="2123658"/>
          </a:xfrm>
          <a:prstGeom prst="rect">
            <a:avLst/>
          </a:prstGeom>
          <a:noFill/>
        </p:spPr>
        <p:txBody>
          <a:bodyPr wrap="square" rtlCol="0">
            <a:spAutoFit/>
          </a:bodyPr>
          <a:lstStyle/>
          <a:p>
            <a:pPr marL="285750" indent="-285750">
              <a:buFont typeface="Arial" panose="020B0604020202020204" pitchFamily="34" charset="0"/>
              <a:buChar char="•"/>
            </a:pPr>
            <a:r>
              <a:rPr lang="en-US" sz="2200" dirty="0">
                <a:latin typeface="Abadi" panose="020B0604020104020204" pitchFamily="34" charset="0"/>
              </a:rPr>
              <a:t>The blue line shows the distance from the VAFB launch site to the coast</a:t>
            </a:r>
          </a:p>
          <a:p>
            <a:pPr marL="285750" indent="-285750">
              <a:buFont typeface="Arial" panose="020B0604020202020204" pitchFamily="34" charset="0"/>
              <a:buChar char="•"/>
            </a:pPr>
            <a:endParaRPr lang="en-US" sz="2200" dirty="0">
              <a:latin typeface="Abadi" panose="020B0604020104020204" pitchFamily="34" charset="0"/>
            </a:endParaRPr>
          </a:p>
          <a:p>
            <a:pPr marL="285750" indent="-285750">
              <a:buFont typeface="Arial" panose="020B0604020202020204" pitchFamily="34" charset="0"/>
              <a:buChar char="•"/>
            </a:pPr>
            <a:r>
              <a:rPr lang="en-US" sz="2200" dirty="0">
                <a:latin typeface="Abadi" panose="020B0604020104020204" pitchFamily="34" charset="0"/>
              </a:rPr>
              <a:t>The red marker indicates the distance is 1.35 km</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252571"/>
            <a:ext cx="11055405" cy="1924391"/>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pie chart shows the percent of successful launches by launch site.</a:t>
            </a:r>
          </a:p>
          <a:p>
            <a:pPr>
              <a:lnSpc>
                <a:spcPct val="100000"/>
              </a:lnSpc>
              <a:spcBef>
                <a:spcPts val="1400"/>
              </a:spcBef>
            </a:pPr>
            <a:r>
              <a:rPr lang="en-US" sz="2200" dirty="0">
                <a:solidFill>
                  <a:schemeClr val="accent3">
                    <a:lumMod val="25000"/>
                  </a:schemeClr>
                </a:solidFill>
                <a:latin typeface="Abadi"/>
              </a:rPr>
              <a:t>The most successful launches were at KSC LC-39A with 41.7% of all successful launches</a:t>
            </a:r>
          </a:p>
          <a:p>
            <a:pPr>
              <a:lnSpc>
                <a:spcPct val="100000"/>
              </a:lnSpc>
              <a:spcBef>
                <a:spcPts val="1400"/>
              </a:spcBef>
            </a:pPr>
            <a:r>
              <a:rPr lang="en-US" sz="2200" dirty="0">
                <a:solidFill>
                  <a:schemeClr val="accent3">
                    <a:lumMod val="25000"/>
                  </a:schemeClr>
                </a:solidFill>
                <a:latin typeface="Abadi"/>
              </a:rPr>
              <a:t>The fewest successful launches were at CCAFS SLC-40 with only 12.5% of all successful launches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a:t>
            </a:r>
          </a:p>
        </p:txBody>
      </p:sp>
      <p:pic>
        <p:nvPicPr>
          <p:cNvPr id="4" name="Picture 3" descr="Chart, pie chart&#10;&#10;AI-generated content may be incorrect.">
            <a:extLst>
              <a:ext uri="{FF2B5EF4-FFF2-40B4-BE49-F238E27FC236}">
                <a16:creationId xmlns:a16="http://schemas.microsoft.com/office/drawing/2014/main" id="{CB078B5B-3043-5601-9ECD-293880EA462B}"/>
              </a:ext>
            </a:extLst>
          </p:cNvPr>
          <p:cNvPicPr>
            <a:picLocks noChangeAspect="1"/>
          </p:cNvPicPr>
          <p:nvPr/>
        </p:nvPicPr>
        <p:blipFill>
          <a:blip r:embed="rId3"/>
          <a:stretch>
            <a:fillRect/>
          </a:stretch>
        </p:blipFill>
        <p:spPr>
          <a:xfrm>
            <a:off x="674128" y="1332234"/>
            <a:ext cx="11151287" cy="292033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07695"/>
            <a:ext cx="10651777" cy="46178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able to charge lower prices than competitors because it often reuses booster rockets.  Using SpaceX data, I was able to determine how much each launch costs by determining how often SpaceX was able to reuse those rockets.  In practice, this means how often SpaceX is able to successfully land those boosters.  Using exploratory data analysis, I could identify the key factors that appeared to determine whether or not a launch/return was successful.  I think built and trained machine learning models that could predict whether or not a launch/return would be successful.</a:t>
            </a:r>
          </a:p>
          <a:p>
            <a:pPr>
              <a:spcBef>
                <a:spcPts val="1400"/>
              </a:spcBef>
            </a:pPr>
            <a:r>
              <a:rPr lang="en-US" sz="2200" dirty="0">
                <a:solidFill>
                  <a:schemeClr val="accent3">
                    <a:lumMod val="25000"/>
                  </a:schemeClr>
                </a:solidFill>
                <a:latin typeface="Abadi" panose="020B0604020104020204" pitchFamily="34" charset="0"/>
              </a:rPr>
              <a:t>Key questions:</a:t>
            </a:r>
          </a:p>
          <a:p>
            <a:pPr lvl="1">
              <a:spcBef>
                <a:spcPts val="1400"/>
              </a:spcBef>
            </a:pPr>
            <a:r>
              <a:rPr lang="en-US" sz="1800" dirty="0">
                <a:solidFill>
                  <a:schemeClr val="accent3">
                    <a:lumMod val="25000"/>
                  </a:schemeClr>
                </a:solidFill>
                <a:latin typeface="Abadi" panose="020B0604020104020204" pitchFamily="34" charset="0"/>
              </a:rPr>
              <a:t>What does a SpaceX rocket launch cost</a:t>
            </a:r>
          </a:p>
          <a:p>
            <a:pPr lvl="1">
              <a:spcBef>
                <a:spcPts val="1400"/>
              </a:spcBef>
            </a:pPr>
            <a:r>
              <a:rPr lang="en-US" sz="1800" dirty="0">
                <a:solidFill>
                  <a:schemeClr val="accent3">
                    <a:lumMod val="25000"/>
                  </a:schemeClr>
                </a:solidFill>
                <a:latin typeface="Abadi" panose="020B0604020104020204" pitchFamily="34" charset="0"/>
              </a:rPr>
              <a:t>Will a Falcon 9 rocket land successfully</a:t>
            </a: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42551" y="1361001"/>
            <a:ext cx="3243123" cy="481596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pie chart shows the success rate for the site with the highest success rate:  KSC LC-39A </a:t>
            </a:r>
          </a:p>
          <a:p>
            <a:pPr>
              <a:lnSpc>
                <a:spcPct val="100000"/>
              </a:lnSpc>
              <a:spcBef>
                <a:spcPts val="1400"/>
              </a:spcBef>
            </a:pPr>
            <a:r>
              <a:rPr lang="en-US" sz="2200" dirty="0">
                <a:solidFill>
                  <a:schemeClr val="accent3">
                    <a:lumMod val="25000"/>
                  </a:schemeClr>
                </a:solidFill>
                <a:latin typeface="Abadi"/>
              </a:rPr>
              <a:t>At KSC LC-39A 76.9% of the launches were successful</a:t>
            </a:r>
          </a:p>
          <a:p>
            <a:pPr>
              <a:lnSpc>
                <a:spcPct val="100000"/>
              </a:lnSpc>
              <a:spcBef>
                <a:spcPts val="1400"/>
              </a:spcBef>
            </a:pPr>
            <a:r>
              <a:rPr lang="en-US" sz="2200" dirty="0">
                <a:solidFill>
                  <a:schemeClr val="accent3">
                    <a:lumMod val="25000"/>
                  </a:schemeClr>
                </a:solidFill>
                <a:latin typeface="Abadi"/>
              </a:rPr>
              <a:t>23.1% of the launches were failures</a:t>
            </a: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for KSC LC-39A Launch Site</a:t>
            </a:r>
          </a:p>
        </p:txBody>
      </p:sp>
      <p:pic>
        <p:nvPicPr>
          <p:cNvPr id="4" name="Picture 3" descr="Chart, pie chart&#10;&#10;AI-generated content may be incorrect.">
            <a:extLst>
              <a:ext uri="{FF2B5EF4-FFF2-40B4-BE49-F238E27FC236}">
                <a16:creationId xmlns:a16="http://schemas.microsoft.com/office/drawing/2014/main" id="{8593DF9A-D059-0DDA-A24F-FB476B0CC993}"/>
              </a:ext>
            </a:extLst>
          </p:cNvPr>
          <p:cNvPicPr>
            <a:picLocks noChangeAspect="1"/>
          </p:cNvPicPr>
          <p:nvPr/>
        </p:nvPicPr>
        <p:blipFill>
          <a:blip r:embed="rId3"/>
          <a:stretch>
            <a:fillRect/>
          </a:stretch>
        </p:blipFill>
        <p:spPr>
          <a:xfrm>
            <a:off x="3885674" y="1361001"/>
            <a:ext cx="7915030" cy="421189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40256"/>
            <a:ext cx="3814347" cy="4736707"/>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interactive plot shows which booster had success or failure with which payload mass.</a:t>
            </a:r>
          </a:p>
          <a:p>
            <a:pPr>
              <a:lnSpc>
                <a:spcPct val="100000"/>
              </a:lnSpc>
              <a:spcBef>
                <a:spcPts val="1400"/>
              </a:spcBef>
            </a:pPr>
            <a:r>
              <a:rPr lang="en-US" sz="2200" dirty="0">
                <a:solidFill>
                  <a:schemeClr val="accent3">
                    <a:lumMod val="25000"/>
                  </a:schemeClr>
                </a:solidFill>
                <a:latin typeface="Abadi"/>
              </a:rPr>
              <a:t>B4 was most successful (and least) with heavy payloads</a:t>
            </a:r>
          </a:p>
          <a:p>
            <a:pPr>
              <a:lnSpc>
                <a:spcPct val="100000"/>
              </a:lnSpc>
              <a:spcBef>
                <a:spcPts val="1400"/>
              </a:spcBef>
            </a:pPr>
            <a:r>
              <a:rPr lang="en-US" sz="2200" dirty="0">
                <a:solidFill>
                  <a:schemeClr val="accent3">
                    <a:lumMod val="25000"/>
                  </a:schemeClr>
                </a:solidFill>
                <a:latin typeface="Abadi"/>
              </a:rPr>
              <a:t>FT was consistently most successful at the payload range 2000-4000 kg</a:t>
            </a:r>
          </a:p>
          <a:p>
            <a:pPr>
              <a:lnSpc>
                <a:spcPct val="100000"/>
              </a:lnSpc>
              <a:spcBef>
                <a:spcPts val="1400"/>
              </a:spcBef>
            </a:pPr>
            <a:r>
              <a:rPr lang="en-US" sz="2200" dirty="0">
                <a:solidFill>
                  <a:schemeClr val="accent3">
                    <a:lumMod val="25000"/>
                  </a:schemeClr>
                </a:solidFill>
                <a:latin typeface="Abadi"/>
              </a:rPr>
              <a:t>V1.1 had the worst outcomes at all ranges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by Payload Mass</a:t>
            </a:r>
          </a:p>
        </p:txBody>
      </p:sp>
      <p:pic>
        <p:nvPicPr>
          <p:cNvPr id="7" name="Picture 6" descr="A picture containing scatter chart&#10;&#10;AI-generated content may be incorrect.">
            <a:extLst>
              <a:ext uri="{FF2B5EF4-FFF2-40B4-BE49-F238E27FC236}">
                <a16:creationId xmlns:a16="http://schemas.microsoft.com/office/drawing/2014/main" id="{7E38AF06-9ACC-F71C-B583-4A4203635D64}"/>
              </a:ext>
            </a:extLst>
          </p:cNvPr>
          <p:cNvPicPr>
            <a:picLocks noChangeAspect="1"/>
          </p:cNvPicPr>
          <p:nvPr/>
        </p:nvPicPr>
        <p:blipFill>
          <a:blip r:embed="rId3"/>
          <a:stretch>
            <a:fillRect/>
          </a:stretch>
        </p:blipFill>
        <p:spPr>
          <a:xfrm>
            <a:off x="4584357" y="1440256"/>
            <a:ext cx="7374520" cy="445391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90064" y="1523206"/>
            <a:ext cx="4263200"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Logistic Regression, SVM, and KNN achieved equal accuracy (94%) on the test data</a:t>
            </a:r>
          </a:p>
          <a:p>
            <a:pPr>
              <a:lnSpc>
                <a:spcPct val="100000"/>
              </a:lnSpc>
              <a:spcBef>
                <a:spcPts val="1400"/>
              </a:spcBef>
            </a:pPr>
            <a:r>
              <a:rPr lang="en-US" sz="2200" dirty="0">
                <a:solidFill>
                  <a:schemeClr val="accent3">
                    <a:lumMod val="25000"/>
                  </a:schemeClr>
                </a:solidFill>
                <a:latin typeface="Abadi"/>
              </a:rPr>
              <a:t>The Decision Tree model achieved lower accuracy (83%) on the test data</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08814CA5-D8C4-51F4-AF24-5F8CBFF3BB47}"/>
              </a:ext>
            </a:extLst>
          </p:cNvPr>
          <p:cNvPicPr>
            <a:picLocks noChangeAspect="1"/>
          </p:cNvPicPr>
          <p:nvPr/>
        </p:nvPicPr>
        <p:blipFill>
          <a:blip r:embed="rId3"/>
          <a:stretch>
            <a:fillRect/>
          </a:stretch>
        </p:blipFill>
        <p:spPr>
          <a:xfrm>
            <a:off x="5031347" y="1523206"/>
            <a:ext cx="6608782" cy="4099118"/>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67419"/>
            <a:ext cx="5325989" cy="4751931"/>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is the confusion matrix for the logistic regression model</a:t>
            </a:r>
          </a:p>
          <a:p>
            <a:pPr>
              <a:lnSpc>
                <a:spcPct val="100000"/>
              </a:lnSpc>
              <a:spcBef>
                <a:spcPts val="1400"/>
              </a:spcBef>
            </a:pPr>
            <a:r>
              <a:rPr lang="en-US" sz="2200" dirty="0">
                <a:solidFill>
                  <a:schemeClr val="accent3">
                    <a:lumMod val="25000"/>
                  </a:schemeClr>
                </a:solidFill>
                <a:latin typeface="Abadi" panose="020B0604020104020204" pitchFamily="34" charset="0"/>
              </a:rPr>
              <a:t>It is exactly the same as the matrices for SVM and KNN</a:t>
            </a:r>
          </a:p>
          <a:p>
            <a:pPr>
              <a:lnSpc>
                <a:spcPct val="100000"/>
              </a:lnSpc>
              <a:spcBef>
                <a:spcPts val="1400"/>
              </a:spcBef>
            </a:pPr>
            <a:r>
              <a:rPr lang="en-US" sz="2200" dirty="0">
                <a:solidFill>
                  <a:schemeClr val="accent3">
                    <a:lumMod val="25000"/>
                  </a:schemeClr>
                </a:solidFill>
                <a:latin typeface="Abadi" panose="020B0604020104020204" pitchFamily="34" charset="0"/>
              </a:rPr>
              <a:t>5 negatives (did not land) were correctly predicted and none of the ones predicted to fail succeeded</a:t>
            </a:r>
          </a:p>
          <a:p>
            <a:pPr>
              <a:lnSpc>
                <a:spcPct val="100000"/>
              </a:lnSpc>
              <a:spcBef>
                <a:spcPts val="1400"/>
              </a:spcBef>
            </a:pPr>
            <a:r>
              <a:rPr lang="en-US" sz="2200" dirty="0">
                <a:solidFill>
                  <a:schemeClr val="accent3">
                    <a:lumMod val="25000"/>
                  </a:schemeClr>
                </a:solidFill>
                <a:latin typeface="Abadi" panose="020B0604020104020204" pitchFamily="34" charset="0"/>
              </a:rPr>
              <a:t>12 successes were also correctly predicted, but one predicted success did fail</a:t>
            </a:r>
          </a:p>
          <a:p>
            <a:pPr>
              <a:lnSpc>
                <a:spcPct val="100000"/>
              </a:lnSpc>
              <a:spcBef>
                <a:spcPts val="1400"/>
              </a:spcBef>
            </a:pPr>
            <a:r>
              <a:rPr lang="en-US" sz="2200" dirty="0">
                <a:solidFill>
                  <a:schemeClr val="accent3">
                    <a:lumMod val="25000"/>
                  </a:schemeClr>
                </a:solidFill>
                <a:latin typeface="Abadi" panose="020B0604020104020204" pitchFamily="34" charset="0"/>
              </a:rPr>
              <a:t>Logistic regression is easiest to explain, so this is the one I would use given the similar performance</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E3EA1B9C-786C-D2BD-6BBC-B07CD6D001CF}"/>
              </a:ext>
            </a:extLst>
          </p:cNvPr>
          <p:cNvPicPr>
            <a:picLocks noChangeAspect="1"/>
          </p:cNvPicPr>
          <p:nvPr/>
        </p:nvPicPr>
        <p:blipFill>
          <a:blip r:embed="rId3"/>
          <a:stretch>
            <a:fillRect/>
          </a:stretch>
        </p:blipFill>
        <p:spPr>
          <a:xfrm>
            <a:off x="6383985" y="1567419"/>
            <a:ext cx="4661573" cy="39931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8796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success or failure of SpaceX launches (and, thus, the cost) can be predicted using data science</a:t>
            </a:r>
          </a:p>
          <a:p>
            <a:pPr>
              <a:lnSpc>
                <a:spcPct val="100000"/>
              </a:lnSpc>
              <a:spcBef>
                <a:spcPts val="1400"/>
              </a:spcBef>
            </a:pPr>
            <a:r>
              <a:rPr lang="en-US" sz="2200" dirty="0">
                <a:solidFill>
                  <a:schemeClr val="accent3">
                    <a:lumMod val="25000"/>
                  </a:schemeClr>
                </a:solidFill>
                <a:latin typeface="Abadi" panose="020B0604020104020204" pitchFamily="34" charset="0"/>
              </a:rPr>
              <a:t>Key features for predicting success or failure include type of booster used, launch site, payload mass, and type of orbit they are attempting to attain</a:t>
            </a:r>
          </a:p>
          <a:p>
            <a:pPr>
              <a:lnSpc>
                <a:spcPct val="100000"/>
              </a:lnSpc>
              <a:spcBef>
                <a:spcPts val="1400"/>
              </a:spcBef>
            </a:pPr>
            <a:r>
              <a:rPr lang="en-US" sz="2200" dirty="0">
                <a:solidFill>
                  <a:schemeClr val="accent3">
                    <a:lumMod val="25000"/>
                  </a:schemeClr>
                </a:solidFill>
                <a:latin typeface="Abadi" panose="020B0604020104020204" pitchFamily="34" charset="0"/>
              </a:rPr>
              <a:t>This data is easily available both through SpaceX’s </a:t>
            </a:r>
            <a:r>
              <a:rPr lang="en-US" sz="2200" dirty="0" err="1">
                <a:solidFill>
                  <a:schemeClr val="accent3">
                    <a:lumMod val="25000"/>
                  </a:schemeClr>
                </a:solidFill>
                <a:latin typeface="Abadi" panose="020B0604020104020204" pitchFamily="34" charset="0"/>
              </a:rPr>
              <a:t>api</a:t>
            </a:r>
            <a:r>
              <a:rPr lang="en-US" sz="2200" dirty="0">
                <a:solidFill>
                  <a:schemeClr val="accent3">
                    <a:lumMod val="25000"/>
                  </a:schemeClr>
                </a:solidFill>
                <a:latin typeface="Abadi" panose="020B0604020104020204" pitchFamily="34" charset="0"/>
              </a:rPr>
              <a:t> and through internet sources</a:t>
            </a:r>
          </a:p>
          <a:p>
            <a:pPr>
              <a:lnSpc>
                <a:spcPct val="100000"/>
              </a:lnSpc>
              <a:spcBef>
                <a:spcPts val="1400"/>
              </a:spcBef>
            </a:pPr>
            <a:r>
              <a:rPr lang="en-US" sz="2200" dirty="0">
                <a:solidFill>
                  <a:schemeClr val="accent3">
                    <a:lumMod val="25000"/>
                  </a:schemeClr>
                </a:solidFill>
                <a:latin typeface="Abadi" panose="020B0604020104020204" pitchFamily="34" charset="0"/>
              </a:rPr>
              <a:t>Because the data is small and well-structured, a variety of models perform well in predicting outcomes</a:t>
            </a:r>
          </a:p>
          <a:p>
            <a:pPr>
              <a:lnSpc>
                <a:spcPct val="100000"/>
              </a:lnSpc>
              <a:spcBef>
                <a:spcPts val="1400"/>
              </a:spcBef>
            </a:pPr>
            <a:r>
              <a:rPr lang="en-US" sz="2200" dirty="0">
                <a:solidFill>
                  <a:schemeClr val="accent3">
                    <a:lumMod val="25000"/>
                  </a:schemeClr>
                </a:solidFill>
                <a:latin typeface="Abadi" panose="020B0604020104020204" pitchFamily="34" charset="0"/>
              </a:rPr>
              <a:t>The most successful models were logistic regression, support vector machine, and K-nearest neighbors</a:t>
            </a:r>
          </a:p>
          <a:p>
            <a:pPr>
              <a:lnSpc>
                <a:spcPct val="100000"/>
              </a:lnSpc>
              <a:spcBef>
                <a:spcPts val="1400"/>
              </a:spcBef>
            </a:pPr>
            <a:r>
              <a:rPr lang="en-US" sz="2200" dirty="0">
                <a:solidFill>
                  <a:schemeClr val="accent3">
                    <a:lumMod val="25000"/>
                  </a:schemeClr>
                </a:solidFill>
                <a:latin typeface="Abadi" panose="020B0604020104020204" pitchFamily="34" charset="0"/>
              </a:rPr>
              <a:t>Logistic regression is a good choice because of its explainability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For all notebooks, please see: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4"/>
              </a:rPr>
              <a:t>https://</a:t>
            </a:r>
            <a:r>
              <a:rPr lang="en-US" sz="2200" dirty="0" err="1">
                <a:solidFill>
                  <a:schemeClr val="accent3">
                    <a:lumMod val="25000"/>
                  </a:schemeClr>
                </a:solidFill>
                <a:latin typeface="Abadi" panose="020B0604020104020204" pitchFamily="34" charset="0"/>
                <a:hlinkClick r:id="rId4"/>
              </a:rPr>
              <a:t>github.com</a:t>
            </a:r>
            <a:r>
              <a:rPr lang="en-US" sz="2200" dirty="0">
                <a:solidFill>
                  <a:schemeClr val="accent3">
                    <a:lumMod val="25000"/>
                  </a:schemeClr>
                </a:solidFill>
                <a:latin typeface="Abadi" panose="020B0604020104020204" pitchFamily="34" charset="0"/>
                <a:hlinkClick r:id="rId4"/>
              </a:rPr>
              <a:t>/</a:t>
            </a:r>
            <a:r>
              <a:rPr lang="en-US" sz="2200" dirty="0" err="1">
                <a:solidFill>
                  <a:schemeClr val="accent3">
                    <a:lumMod val="25000"/>
                  </a:schemeClr>
                </a:solidFill>
                <a:latin typeface="Abadi" panose="020B0604020104020204" pitchFamily="34" charset="0"/>
                <a:hlinkClick r:id="rId4"/>
              </a:rPr>
              <a:t>MEGlantz</a:t>
            </a:r>
            <a:r>
              <a:rPr lang="en-US" sz="2200" dirty="0">
                <a:solidFill>
                  <a:schemeClr val="accent3">
                    <a:lumMod val="25000"/>
                  </a:schemeClr>
                </a:solidFill>
                <a:latin typeface="Abadi" panose="020B0604020104020204" pitchFamily="34" charset="0"/>
                <a:hlinkClick r:id="rId4"/>
              </a:rPr>
              <a:t>/</a:t>
            </a:r>
            <a:r>
              <a:rPr lang="en-US" sz="2200" dirty="0" err="1">
                <a:solidFill>
                  <a:schemeClr val="accent3">
                    <a:lumMod val="25000"/>
                  </a:schemeClr>
                </a:solidFill>
                <a:latin typeface="Abadi" panose="020B0604020104020204" pitchFamily="34" charset="0"/>
                <a:hlinkClick r:id="rId4"/>
              </a:rPr>
              <a:t>spaceXdataProject</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I gathered data from SpaceX using their API and from Wikipedia using Beautiful Soup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I checked the data for missing values and calculated and created a column for the target variable---success or failure of launch/return</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Using grid search cross validation, I built and compared four classification models: logistic regression, support vector machine, decision tree, and k-nearest neighbors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graphicFrame>
        <p:nvGraphicFramePr>
          <p:cNvPr id="2" name="Content Placeholder 1">
            <a:extLst>
              <a:ext uri="{FF2B5EF4-FFF2-40B4-BE49-F238E27FC236}">
                <a16:creationId xmlns:a16="http://schemas.microsoft.com/office/drawing/2014/main" id="{BEDEEA20-031E-8624-E50E-1CEC1977C5C7}"/>
              </a:ext>
            </a:extLst>
          </p:cNvPr>
          <p:cNvGraphicFramePr>
            <a:graphicFrameLocks noGrp="1"/>
          </p:cNvGraphicFramePr>
          <p:nvPr>
            <p:ph idx="4294967295"/>
            <p:extLst>
              <p:ext uri="{D42A27DB-BD31-4B8C-83A1-F6EECF244321}">
                <p14:modId xmlns:p14="http://schemas.microsoft.com/office/powerpoint/2010/main" val="1542820320"/>
              </p:ext>
            </p:extLst>
          </p:nvPr>
        </p:nvGraphicFramePr>
        <p:xfrm>
          <a:off x="770011"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graphicFrame>
        <p:nvGraphicFramePr>
          <p:cNvPr id="2" name="Content Placeholder 1">
            <a:extLst>
              <a:ext uri="{FF2B5EF4-FFF2-40B4-BE49-F238E27FC236}">
                <a16:creationId xmlns:a16="http://schemas.microsoft.com/office/drawing/2014/main" id="{6DCADA93-FC89-D181-0828-765F70BCB3F6}"/>
              </a:ext>
            </a:extLst>
          </p:cNvPr>
          <p:cNvGraphicFramePr>
            <a:graphicFrameLocks noGrp="1"/>
          </p:cNvGraphicFramePr>
          <p:nvPr>
            <p:ph idx="4294967295"/>
            <p:extLst>
              <p:ext uri="{D42A27DB-BD31-4B8C-83A1-F6EECF244321}">
                <p14:modId xmlns:p14="http://schemas.microsoft.com/office/powerpoint/2010/main" val="641692478"/>
              </p:ext>
            </p:extLst>
          </p:nvPr>
        </p:nvGraphicFramePr>
        <p:xfrm>
          <a:off x="5910262" y="1756610"/>
          <a:ext cx="5547710" cy="4800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7" name="Diagram 6">
            <a:extLst>
              <a:ext uri="{FF2B5EF4-FFF2-40B4-BE49-F238E27FC236}">
                <a16:creationId xmlns:a16="http://schemas.microsoft.com/office/drawing/2014/main" id="{6929E815-AED6-8E27-BF0E-68415DA98CB2}"/>
              </a:ext>
            </a:extLst>
          </p:cNvPr>
          <p:cNvGraphicFramePr/>
          <p:nvPr>
            <p:extLst>
              <p:ext uri="{D42A27DB-BD31-4B8C-83A1-F6EECF244321}">
                <p14:modId xmlns:p14="http://schemas.microsoft.com/office/powerpoint/2010/main" val="2772276849"/>
              </p:ext>
            </p:extLst>
          </p:nvPr>
        </p:nvGraphicFramePr>
        <p:xfrm>
          <a:off x="616778" y="1756610"/>
          <a:ext cx="6217160" cy="480060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8" name="TextBox 7">
            <a:extLst>
              <a:ext uri="{FF2B5EF4-FFF2-40B4-BE49-F238E27FC236}">
                <a16:creationId xmlns:a16="http://schemas.microsoft.com/office/drawing/2014/main" id="{7351D439-92F9-80F2-0E34-6C0039CC771F}"/>
              </a:ext>
            </a:extLst>
          </p:cNvPr>
          <p:cNvSpPr txBox="1"/>
          <p:nvPr/>
        </p:nvSpPr>
        <p:spPr>
          <a:xfrm>
            <a:off x="7351295" y="538650"/>
            <a:ext cx="4508676" cy="738664"/>
          </a:xfrm>
          <a:prstGeom prst="rect">
            <a:avLst/>
          </a:prstGeom>
          <a:noFill/>
        </p:spPr>
        <p:txBody>
          <a:bodyPr wrap="square" rtlCol="0">
            <a:spAutoFit/>
          </a:bodyPr>
          <a:lstStyle/>
          <a:p>
            <a:r>
              <a:rPr lang="en-US" sz="1200" dirty="0">
                <a:hlinkClick r:id="rId14"/>
              </a:rPr>
              <a:t>https://</a:t>
            </a:r>
            <a:r>
              <a:rPr lang="en-US" sz="1200" dirty="0" err="1">
                <a:hlinkClick r:id="rId14"/>
              </a:rPr>
              <a:t>github.com</a:t>
            </a:r>
            <a:r>
              <a:rPr lang="en-US" sz="1200" dirty="0">
                <a:hlinkClick r:id="rId14"/>
              </a:rPr>
              <a:t>/</a:t>
            </a:r>
            <a:r>
              <a:rPr lang="en-US" sz="1200" dirty="0" err="1">
                <a:hlinkClick r:id="rId14"/>
              </a:rPr>
              <a:t>MEGlantz</a:t>
            </a:r>
            <a:r>
              <a:rPr lang="en-US" sz="1200" dirty="0">
                <a:hlinkClick r:id="rId14"/>
              </a:rPr>
              <a:t>/</a:t>
            </a:r>
            <a:r>
              <a:rPr lang="en-US" sz="1200" dirty="0" err="1">
                <a:hlinkClick r:id="rId14"/>
              </a:rPr>
              <a:t>spaceXdataProject</a:t>
            </a:r>
            <a:r>
              <a:rPr lang="en-US" sz="1200" dirty="0">
                <a:hlinkClick r:id="rId14"/>
              </a:rPr>
              <a:t>/blob/main/</a:t>
            </a:r>
            <a:r>
              <a:rPr lang="en-US" sz="1200" dirty="0" err="1">
                <a:hlinkClick r:id="rId14"/>
              </a:rPr>
              <a:t>jupyter</a:t>
            </a:r>
            <a:r>
              <a:rPr lang="en-US" sz="1200" dirty="0">
                <a:hlinkClick r:id="rId14"/>
              </a:rPr>
              <a:t>-labs-</a:t>
            </a:r>
            <a:r>
              <a:rPr lang="en-US" sz="1200" dirty="0" err="1">
                <a:hlinkClick r:id="rId14"/>
              </a:rPr>
              <a:t>spacex</a:t>
            </a:r>
            <a:r>
              <a:rPr lang="en-US" sz="1200" dirty="0">
                <a:hlinkClick r:id="rId14"/>
              </a:rPr>
              <a:t>-data-collection-</a:t>
            </a:r>
            <a:r>
              <a:rPr lang="en-US" sz="1200" dirty="0" err="1">
                <a:hlinkClick r:id="rId14"/>
              </a:rPr>
              <a:t>api.ipynb</a:t>
            </a:r>
            <a:endParaRPr lang="en-US" sz="1200" dirty="0"/>
          </a:p>
          <a:p>
            <a:endParaRPr lang="en-US" dirty="0"/>
          </a:p>
        </p:txBody>
      </p:sp>
      <p:sp>
        <p:nvSpPr>
          <p:cNvPr id="9" name="TextBox 8">
            <a:extLst>
              <a:ext uri="{FF2B5EF4-FFF2-40B4-BE49-F238E27FC236}">
                <a16:creationId xmlns:a16="http://schemas.microsoft.com/office/drawing/2014/main" id="{D85C1A3A-1E1C-E4F1-6925-62C41F61F84F}"/>
              </a:ext>
            </a:extLst>
          </p:cNvPr>
          <p:cNvSpPr txBox="1"/>
          <p:nvPr/>
        </p:nvSpPr>
        <p:spPr>
          <a:xfrm>
            <a:off x="2779295" y="1371600"/>
            <a:ext cx="2803358" cy="369332"/>
          </a:xfrm>
          <a:prstGeom prst="rect">
            <a:avLst/>
          </a:prstGeom>
          <a:noFill/>
        </p:spPr>
        <p:txBody>
          <a:bodyPr wrap="square" rtlCol="0">
            <a:spAutoFit/>
          </a:bodyPr>
          <a:lstStyle/>
          <a:p>
            <a:r>
              <a:rPr lang="en-US" dirty="0"/>
              <a:t>General Process</a:t>
            </a:r>
          </a:p>
        </p:txBody>
      </p:sp>
      <p:sp>
        <p:nvSpPr>
          <p:cNvPr id="10" name="TextBox 9">
            <a:extLst>
              <a:ext uri="{FF2B5EF4-FFF2-40B4-BE49-F238E27FC236}">
                <a16:creationId xmlns:a16="http://schemas.microsoft.com/office/drawing/2014/main" id="{57AB52D7-A068-6423-C3F7-A29DCB79DC61}"/>
              </a:ext>
            </a:extLst>
          </p:cNvPr>
          <p:cNvSpPr txBox="1"/>
          <p:nvPr/>
        </p:nvSpPr>
        <p:spPr>
          <a:xfrm>
            <a:off x="7351295" y="1371600"/>
            <a:ext cx="3368842" cy="646331"/>
          </a:xfrm>
          <a:prstGeom prst="rect">
            <a:avLst/>
          </a:prstGeom>
          <a:noFill/>
        </p:spPr>
        <p:txBody>
          <a:bodyPr wrap="square" rtlCol="0">
            <a:spAutoFit/>
          </a:bodyPr>
          <a:lstStyle/>
          <a:p>
            <a:r>
              <a:rPr lang="en-US" dirty="0"/>
              <a:t>Adding Columns</a:t>
            </a:r>
          </a:p>
          <a:p>
            <a:endParaRPr lang="en-US"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Scraped the web to collect Falcon 9 historical launch records from a Wikipedia page titled `</a:t>
            </a:r>
            <a:r>
              <a:rPr lang="en-US" sz="2200" dirty="0">
                <a:solidFill>
                  <a:schemeClr val="accent3">
                    <a:lumMod val="25000"/>
                  </a:schemeClr>
                </a:solidFill>
                <a:latin typeface="Abadi" panose="020B0604020104020204" pitchFamily="34" charset="0"/>
                <a:hlinkClick r:id="rId3"/>
              </a:rPr>
              <a:t>List of Falcon 9 and Falcon Heavy launches</a:t>
            </a:r>
            <a:r>
              <a:rPr lang="en-US" sz="2200" dirty="0">
                <a:solidFill>
                  <a:schemeClr val="accent3">
                    <a:lumMod val="25000"/>
                  </a:schemeClr>
                </a:solidFill>
                <a:latin typeface="Abadi" panose="020B0604020104020204" pitchFamily="34" charset="0"/>
              </a:rPr>
              <a:t>`</a:t>
            </a:r>
            <a:br>
              <a:rPr lang="en-US" sz="2200" dirty="0">
                <a:solidFill>
                  <a:schemeClr val="accent3">
                    <a:lumMod val="25000"/>
                  </a:schemeClr>
                </a:solidFill>
                <a:latin typeface="Abadi" panose="020B0604020104020204" pitchFamily="34" charset="0"/>
              </a:rPr>
            </a:b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This supplemented the data from the SpaceX </a:t>
            </a:r>
            <a:r>
              <a:rPr lang="en-US" sz="2200" dirty="0" err="1">
                <a:solidFill>
                  <a:schemeClr val="accent3">
                    <a:lumMod val="25000"/>
                  </a:schemeClr>
                </a:solidFill>
                <a:latin typeface="Abadi" panose="020B0604020104020204" pitchFamily="34" charset="0"/>
              </a:rPr>
              <a:t>api</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9" name="Diagram 8">
            <a:extLst>
              <a:ext uri="{FF2B5EF4-FFF2-40B4-BE49-F238E27FC236}">
                <a16:creationId xmlns:a16="http://schemas.microsoft.com/office/drawing/2014/main" id="{E9E263ED-A0E2-35DC-6B03-29AE6DFDC562}"/>
              </a:ext>
            </a:extLst>
          </p:cNvPr>
          <p:cNvGraphicFramePr/>
          <p:nvPr>
            <p:extLst>
              <p:ext uri="{D42A27DB-BD31-4B8C-83A1-F6EECF244321}">
                <p14:modId xmlns:p14="http://schemas.microsoft.com/office/powerpoint/2010/main" val="3298143377"/>
              </p:ext>
            </p:extLst>
          </p:nvPr>
        </p:nvGraphicFramePr>
        <p:xfrm>
          <a:off x="5910262" y="1792288"/>
          <a:ext cx="5461000" cy="42068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TextBox 4">
            <a:extLst>
              <a:ext uri="{FF2B5EF4-FFF2-40B4-BE49-F238E27FC236}">
                <a16:creationId xmlns:a16="http://schemas.microsoft.com/office/drawing/2014/main" id="{08EB447F-3215-421D-A5F7-CF1BEBEAB176}"/>
              </a:ext>
            </a:extLst>
          </p:cNvPr>
          <p:cNvSpPr txBox="1"/>
          <p:nvPr/>
        </p:nvSpPr>
        <p:spPr>
          <a:xfrm>
            <a:off x="7307189" y="778434"/>
            <a:ext cx="4114800" cy="461665"/>
          </a:xfrm>
          <a:prstGeom prst="rect">
            <a:avLst/>
          </a:prstGeom>
          <a:noFill/>
        </p:spPr>
        <p:txBody>
          <a:bodyPr wrap="square" rtlCol="0">
            <a:spAutoFit/>
          </a:bodyPr>
          <a:lstStyle/>
          <a:p>
            <a:r>
              <a:rPr lang="en-US" sz="1200" dirty="0">
                <a:hlinkClick r:id="rId9"/>
              </a:rPr>
              <a:t>https://</a:t>
            </a:r>
            <a:r>
              <a:rPr lang="en-US" sz="1200" dirty="0" err="1">
                <a:hlinkClick r:id="rId9"/>
              </a:rPr>
              <a:t>github.com</a:t>
            </a:r>
            <a:r>
              <a:rPr lang="en-US" sz="1200" dirty="0">
                <a:hlinkClick r:id="rId9"/>
              </a:rPr>
              <a:t>/</a:t>
            </a:r>
            <a:r>
              <a:rPr lang="en-US" sz="1200" dirty="0" err="1">
                <a:hlinkClick r:id="rId9"/>
              </a:rPr>
              <a:t>MEGlantz</a:t>
            </a:r>
            <a:r>
              <a:rPr lang="en-US" sz="1200" dirty="0">
                <a:hlinkClick r:id="rId9"/>
              </a:rPr>
              <a:t>/</a:t>
            </a:r>
            <a:r>
              <a:rPr lang="en-US" sz="1200" dirty="0" err="1">
                <a:hlinkClick r:id="rId9"/>
              </a:rPr>
              <a:t>spaceXdataProject</a:t>
            </a:r>
            <a:r>
              <a:rPr lang="en-US" sz="1200" dirty="0">
                <a:hlinkClick r:id="rId9"/>
              </a:rPr>
              <a:t>/blob/main/</a:t>
            </a:r>
            <a:r>
              <a:rPr lang="en-US" sz="1200" dirty="0" err="1">
                <a:hlinkClick r:id="rId9"/>
              </a:rPr>
              <a:t>jupyter</a:t>
            </a:r>
            <a:r>
              <a:rPr lang="en-US" sz="1200" dirty="0">
                <a:hlinkClick r:id="rId9"/>
              </a:rPr>
              <a:t>-labs-</a:t>
            </a:r>
            <a:r>
              <a:rPr lang="en-US" sz="1200" dirty="0" err="1">
                <a:hlinkClick r:id="rId9"/>
              </a:rPr>
              <a:t>webscraping.ipynb</a:t>
            </a:r>
            <a:endParaRPr lang="en-US" sz="1200"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1655</TotalTime>
  <Words>3130</Words>
  <Application>Microsoft Macintosh PowerPoint</Application>
  <PresentationFormat>Widescreen</PresentationFormat>
  <Paragraphs>381</Paragraphs>
  <Slides>47</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IBM Plex Mono SemiBold</vt:lpstr>
      <vt:lpstr>Menlo</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Glantz, Mary</cp:lastModifiedBy>
  <cp:revision>217</cp:revision>
  <dcterms:created xsi:type="dcterms:W3CDTF">2021-04-29T18:58:34Z</dcterms:created>
  <dcterms:modified xsi:type="dcterms:W3CDTF">2025-04-30T18:08:36Z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